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sldIdLst>
    <p:sldId id="256" r:id="rId2"/>
    <p:sldId id="264" r:id="rId3"/>
    <p:sldId id="262" r:id="rId4"/>
    <p:sldId id="266" r:id="rId5"/>
    <p:sldId id="265" r:id="rId6"/>
    <p:sldId id="267" r:id="rId7"/>
    <p:sldId id="260" r:id="rId8"/>
    <p:sldId id="259" r:id="rId9"/>
    <p:sldId id="270" r:id="rId10"/>
    <p:sldId id="271" r:id="rId11"/>
    <p:sldId id="263" r:id="rId12"/>
    <p:sldId id="268" r:id="rId13"/>
    <p:sldId id="273" r:id="rId14"/>
    <p:sldId id="272" r:id="rId15"/>
    <p:sldId id="269"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F7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7"/>
    <p:restoredTop sz="96327"/>
  </p:normalViewPr>
  <p:slideViewPr>
    <p:cSldViewPr snapToGrid="0" snapToObjects="1">
      <p:cViewPr varScale="1">
        <p:scale>
          <a:sx n="144" d="100"/>
          <a:sy n="144" d="100"/>
        </p:scale>
        <p:origin x="5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7AA473-D82F-4EFF-9DF7-AE6D83C51288}" type="datetime1">
              <a:rPr lang="en-US" smtClean="0"/>
              <a:t>6/18/22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581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4BCCD4-CEB1-405B-A443-DD9CBCBEA552}" type="datetime1">
              <a:rPr lang="en-US" smtClean="0"/>
              <a:t>6/18/22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7361681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734BCCD4-CEB1-405B-A443-DD9CBCBEA552}" type="datetime1">
              <a:rPr lang="en-US" smtClean="0"/>
              <a:t>6/18/22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6582729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734BCCD4-CEB1-405B-A443-DD9CBCBEA552}" type="datetime1">
              <a:rPr lang="en-US" smtClean="0"/>
              <a:t>6/18/22</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3187110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2F1F0-FE2D-4C1C-B320-8CB9BE735F0F}" type="datetime1">
              <a:rPr lang="en-US" smtClean="0"/>
              <a:t>6/18/22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54380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F1B96C-10FD-4EBC-9029-9652B7535D02}" type="datetime1">
              <a:rPr lang="en-US" smtClean="0"/>
              <a:t>6/18/22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073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78474-CC00-4A95-9D50-A41C12D1EEC4}" type="datetime1">
              <a:rPr lang="en-US" smtClean="0"/>
              <a:t>6/18/22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50921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38C8B4-7FBB-408F-BDB9-F0496874AFB2}" type="datetime1">
              <a:rPr lang="en-US" smtClean="0"/>
              <a:t>6/18/22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5777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B8EE20-A5E2-47D3-8F6D-A2BA7AB2E093}" type="datetime1">
              <a:rPr lang="en-US" smtClean="0"/>
              <a:t>6/18/22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4449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82CF99-132F-413F-B7EF-71A5C33F2ED6}" type="datetime1">
              <a:rPr lang="en-US" smtClean="0"/>
              <a:t>6/18/22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1793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17AE06-98E0-4D9F-A059-92C3548821BB}" type="datetime1">
              <a:rPr lang="en-US" smtClean="0"/>
              <a:t>6/18/22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25266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BA00CA-3DDC-4705-B840-978EF5EA0707}" type="datetime1">
              <a:rPr lang="en-US" smtClean="0"/>
              <a:t>6/18/22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40740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366D49-0BBA-4C5A-AD96-6448CA63451A}" type="datetime1">
              <a:rPr lang="en-US" smtClean="0"/>
              <a:t>6/18/22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8412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734BCCD4-CEB1-405B-A443-DD9CBCBEA552}" type="datetime1">
              <a:rPr lang="en-US" smtClean="0"/>
              <a:t>6/18/22</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7295959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734BCCD4-CEB1-405B-A443-DD9CBCBEA552}" type="datetime1">
              <a:rPr lang="en-US" smtClean="0"/>
              <a:t>6/18/22</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984496180"/>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monday.com/blog/rnd/agile-sdlc/" TargetMode="External"/><Relationship Id="rId5" Type="http://schemas.openxmlformats.org/officeDocument/2006/relationships/hyperlink" Target="https://www.workfront.com/project-management/methodologies/waterfall"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monday.com/blog/rnd/agile-sdlc/" TargetMode="External"/><Relationship Id="rId5" Type="http://schemas.openxmlformats.org/officeDocument/2006/relationships/hyperlink" Target="https://www.workfront.com/project-management/methodologies/waterfall"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workfront.com/project-management/methodologies/waterfall"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hyperlink" Target="https://www.workfront.com/project-management/methodologies/waterfall" TargetMode="External"/><Relationship Id="rId3" Type="http://schemas.openxmlformats.org/officeDocument/2006/relationships/slideLayout" Target="../slideLayouts/slideLayout1.xml"/><Relationship Id="rId7" Type="http://schemas.openxmlformats.org/officeDocument/2006/relationships/hyperlink" Target="https://phoenixnap.com/blog/software-development-life-cycle"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cleveroad.com/blog/agile-sdlc/" TargetMode="External"/><Relationship Id="rId5" Type="http://schemas.openxmlformats.org/officeDocument/2006/relationships/hyperlink" Target="https://monday.com/blog/rnd/agile-sdlc/"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hyperlink" Target="https://phoenixnap.com/blog/software-development-life-cycle" TargetMode="External"/><Relationship Id="rId3" Type="http://schemas.openxmlformats.org/officeDocument/2006/relationships/slideLayout" Target="../slideLayouts/slideLayout1.xml"/><Relationship Id="rId7" Type="http://schemas.openxmlformats.org/officeDocument/2006/relationships/hyperlink" Target="https://www.cleveroad.com/blog/agile-sdlc/"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monday.com/blog/rnd/agile-sdlc/" TargetMode="External"/><Relationship Id="rId11" Type="http://schemas.openxmlformats.org/officeDocument/2006/relationships/hyperlink" Target="https://www.coursera.org/articles/scrum-roles-and-responsibilities" TargetMode="External"/><Relationship Id="rId5" Type="http://schemas.openxmlformats.org/officeDocument/2006/relationships/hyperlink" Target="https://www.javatpoint.com/agile-sdlc" TargetMode="External"/><Relationship Id="rId10" Type="http://schemas.openxmlformats.org/officeDocument/2006/relationships/hyperlink" Target="https://www.softwaretestinghelp.com/scrum-roles-responsibilities/" TargetMode="External"/><Relationship Id="rId4" Type="http://schemas.openxmlformats.org/officeDocument/2006/relationships/image" Target="../media/image2.png"/><Relationship Id="rId9" Type="http://schemas.openxmlformats.org/officeDocument/2006/relationships/hyperlink" Target="https://www.workfront.com/project-management/methodologies/waterfall"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https://www.indeed.com/career-advice/career-development/waterfall-methodology"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itrais.com/news-updates/functional-sizing-in-agile-projects/" TargetMode="External"/><Relationship Id="rId5" Type="http://schemas.openxmlformats.org/officeDocument/2006/relationships/hyperlink" Target="https://softteco.com/blog/software-development-team-structure"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coursera.org/articles/scrum-roles-and-responsibilities" TargetMode="External"/><Relationship Id="rId5" Type="http://schemas.openxmlformats.org/officeDocument/2006/relationships/hyperlink" Target="https://www.softwaretestinghelp.com/scrum-roles-responsibilities/"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coursera.org/articles/scrum-roles-and-responsibilities" TargetMode="External"/><Relationship Id="rId5" Type="http://schemas.openxmlformats.org/officeDocument/2006/relationships/hyperlink" Target="https://www.softwaretestinghelp.com/scrum-roles-responsibilities/"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coursera.org/articles/scrum-roles-and-responsibilities" TargetMode="External"/><Relationship Id="rId5" Type="http://schemas.openxmlformats.org/officeDocument/2006/relationships/hyperlink" Target="https://www.softwaretestinghelp.com/scrum-roles-responsibilities/"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phoenixnap.com/blog/software-development-life-cycle"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monday.com/blog/rnd/agile-sdlc/"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cleveroad.com/blog/agile-sdlc/" TargetMode="External"/><Relationship Id="rId5" Type="http://schemas.openxmlformats.org/officeDocument/2006/relationships/hyperlink" Target="https://monday.com/blog/rnd/agile-sdlc/"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0" y="0"/>
            <a:ext cx="12192000" cy="6790307"/>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2199504" y="1037969"/>
            <a:ext cx="7809470" cy="2038864"/>
          </a:xfrm>
        </p:spPr>
        <p:txBody>
          <a:bodyPr anchor="t">
            <a:normAutofit/>
          </a:bodyPr>
          <a:lstStyle/>
          <a:p>
            <a:pPr algn="ctr"/>
            <a:r>
              <a:rPr lang="en-US" dirty="0">
                <a:solidFill>
                  <a:srgbClr val="92D050"/>
                </a:solidFill>
                <a:latin typeface="Bell MT" panose="02020503060305020303" pitchFamily="18" charset="77"/>
              </a:rPr>
              <a:t>Final Project: </a:t>
            </a:r>
            <a:br>
              <a:rPr lang="en-US" dirty="0">
                <a:solidFill>
                  <a:srgbClr val="92D050"/>
                </a:solidFill>
                <a:latin typeface="Bell MT" panose="02020503060305020303" pitchFamily="18" charset="77"/>
              </a:rPr>
            </a:br>
            <a:r>
              <a:rPr lang="en-US" dirty="0">
                <a:solidFill>
                  <a:srgbClr val="92D050"/>
                </a:solidFill>
                <a:latin typeface="Bell MT" panose="02020503060305020303" pitchFamily="18" charset="77"/>
              </a:rPr>
              <a:t>Agile Presentation</a:t>
            </a: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2494723" y="4681329"/>
            <a:ext cx="6897756" cy="680784"/>
          </a:xfrm>
        </p:spPr>
        <p:txBody>
          <a:bodyPr anchor="t">
            <a:normAutofit fontScale="92500" lnSpcReduction="20000"/>
          </a:bodyPr>
          <a:lstStyle/>
          <a:p>
            <a:pPr algn="ctr"/>
            <a:r>
              <a:rPr lang="en-US" dirty="0">
                <a:solidFill>
                  <a:srgbClr val="92D050"/>
                </a:solidFill>
              </a:rPr>
              <a:t>By: Dylan Coulter</a:t>
            </a:r>
          </a:p>
          <a:p>
            <a:pPr algn="ctr"/>
            <a:r>
              <a:rPr lang="en-US" dirty="0">
                <a:solidFill>
                  <a:srgbClr val="92D050"/>
                </a:solidFill>
              </a:rPr>
              <a:t>CS 250</a:t>
            </a:r>
          </a:p>
        </p:txBody>
      </p:sp>
    </p:spTree>
    <p:extLst>
      <p:ext uri="{BB962C8B-B14F-4D97-AF65-F5344CB8AC3E}">
        <p14:creationId xmlns:p14="http://schemas.microsoft.com/office/powerpoint/2010/main" val="66081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24" name="Freeform 6">
            <a:extLst>
              <a:ext uri="{FF2B5EF4-FFF2-40B4-BE49-F238E27FC236}">
                <a16:creationId xmlns:a16="http://schemas.microsoft.com/office/drawing/2014/main" id="{BFDA6284-4E06-4F93-9624-A49FE810F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4126" name="Rectangle 4125">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descr="An illustration of the stages of the Waterfall Methodology.">
            <a:extLst>
              <a:ext uri="{FF2B5EF4-FFF2-40B4-BE49-F238E27FC236}">
                <a16:creationId xmlns:a16="http://schemas.microsoft.com/office/drawing/2014/main" id="{A87C7138-6A65-D618-A6BF-70A1FB545C56}"/>
              </a:ext>
            </a:extLst>
          </p:cNvPr>
          <p:cNvPicPr>
            <a:picLocks noGrp="1" noChangeAspect="1" noChangeArrowheads="1"/>
          </p:cNvPicPr>
          <p:nvPr>
            <p:ph idx="1"/>
          </p:nvPr>
        </p:nvPicPr>
        <p:blipFill rotWithShape="1">
          <a:blip r:embed="rId2">
            <a:alphaModFix amt="40000"/>
            <a:extLst>
              <a:ext uri="{28A0092B-C50C-407E-A947-70E740481C1C}">
                <a14:useLocalDpi xmlns:a14="http://schemas.microsoft.com/office/drawing/2010/main" val="0"/>
              </a:ext>
            </a:extLst>
          </a:blip>
          <a:srcRect t="23500" b="15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4DF84F-8A8C-7C19-F50F-E06331E49F9B}"/>
              </a:ext>
            </a:extLst>
          </p:cNvPr>
          <p:cNvSpPr>
            <a:spLocks noGrp="1"/>
          </p:cNvSpPr>
          <p:nvPr>
            <p:ph type="title"/>
          </p:nvPr>
        </p:nvSpPr>
        <p:spPr>
          <a:xfrm>
            <a:off x="2063578" y="2669059"/>
            <a:ext cx="8427309" cy="1235676"/>
          </a:xfrm>
        </p:spPr>
        <p:txBody>
          <a:bodyPr vert="horz" lIns="91440" tIns="45720" rIns="91440" bIns="45720" rtlCol="0" anchor="b">
            <a:normAutofit/>
          </a:bodyPr>
          <a:lstStyle/>
          <a:p>
            <a:r>
              <a:rPr lang="en-US" sz="5400" dirty="0">
                <a:solidFill>
                  <a:srgbClr val="95F730"/>
                </a:solidFill>
                <a:latin typeface="Bell MT" panose="02020503060305020303" pitchFamily="18" charset="77"/>
              </a:rPr>
              <a:t>The Waterfall Approach</a:t>
            </a:r>
          </a:p>
        </p:txBody>
      </p:sp>
      <p:sp>
        <p:nvSpPr>
          <p:cNvPr id="3" name="TextBox 2">
            <a:extLst>
              <a:ext uri="{FF2B5EF4-FFF2-40B4-BE49-F238E27FC236}">
                <a16:creationId xmlns:a16="http://schemas.microsoft.com/office/drawing/2014/main" id="{EB89580B-9ED6-E425-DC1B-4852C3E136C6}"/>
              </a:ext>
            </a:extLst>
          </p:cNvPr>
          <p:cNvSpPr txBox="1"/>
          <p:nvPr/>
        </p:nvSpPr>
        <p:spPr>
          <a:xfrm>
            <a:off x="8176334" y="5681709"/>
            <a:ext cx="3684233" cy="553998"/>
          </a:xfrm>
          <a:prstGeom prst="rect">
            <a:avLst/>
          </a:prstGeom>
          <a:noFill/>
        </p:spPr>
        <p:txBody>
          <a:bodyPr wrap="square" rtlCol="0">
            <a:spAutoFit/>
          </a:bodyPr>
          <a:lstStyle/>
          <a:p>
            <a:r>
              <a:rPr lang="en-US" sz="1000" i="1" dirty="0">
                <a:latin typeface="Times New Roman" panose="02020603050405020304" pitchFamily="18" charset="0"/>
                <a:cs typeface="Times New Roman" panose="02020603050405020304" pitchFamily="18" charset="0"/>
              </a:rPr>
              <a:t>Figure 3: Animation of the waterfall concept containing the different stages.“ A Complete Guide to the Waterfall Methodology. By Indeed Editor Team. 2020 </a:t>
            </a:r>
            <a:r>
              <a:rPr lang="en-US" sz="1000" i="1" dirty="0" err="1">
                <a:latin typeface="Times New Roman" panose="02020603050405020304" pitchFamily="18" charset="0"/>
                <a:cs typeface="Times New Roman" panose="02020603050405020304" pitchFamily="18" charset="0"/>
              </a:rPr>
              <a:t>Indeed.com</a:t>
            </a:r>
            <a:endParaRPr lang="en-US"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0866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1571" y="10"/>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1173891" y="383059"/>
            <a:ext cx="9712411" cy="1087395"/>
          </a:xfrm>
        </p:spPr>
        <p:txBody>
          <a:bodyPr anchor="t">
            <a:normAutofit/>
          </a:bodyPr>
          <a:lstStyle/>
          <a:p>
            <a:r>
              <a:rPr lang="en-US" sz="4400" dirty="0">
                <a:solidFill>
                  <a:srgbClr val="95F730"/>
                </a:solidFill>
                <a:latin typeface="Bell MT" panose="02020503060305020303" pitchFamily="18" charset="77"/>
              </a:rPr>
              <a:t>The Waterfall Development Approach</a:t>
            </a: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1285104"/>
            <a:ext cx="11196335" cy="4921376"/>
          </a:xfrm>
        </p:spPr>
        <p:txBody>
          <a:bodyPr anchor="t">
            <a:normAutofit/>
          </a:bodyPr>
          <a:lstStyle/>
          <a:p>
            <a:pPr marL="285750" indent="-285750">
              <a:buFont typeface="Courier New" panose="02070309020205020404" pitchFamily="49" charset="0"/>
              <a:buChar char="o"/>
            </a:pPr>
            <a:endParaRPr lang="en-US" u="sng" dirty="0">
              <a:solidFill>
                <a:srgbClr val="FFFFFF"/>
              </a:solidFill>
            </a:endParaRPr>
          </a:p>
          <a:p>
            <a:pPr marL="285750" indent="-285750">
              <a:buFont typeface="Courier New" panose="02070309020205020404" pitchFamily="49" charset="0"/>
              <a:buChar char="o"/>
            </a:pPr>
            <a:endParaRPr lang="en-US" u="sng" dirty="0">
              <a:solidFill>
                <a:srgbClr val="FFFFFF"/>
              </a:solidFill>
            </a:endParaRPr>
          </a:p>
          <a:p>
            <a:pPr marL="285750" indent="-285750">
              <a:buFont typeface="Courier New" panose="02070309020205020404" pitchFamily="49" charset="0"/>
              <a:buChar char="o"/>
            </a:pPr>
            <a:r>
              <a:rPr lang="en-US" u="sng" dirty="0">
                <a:solidFill>
                  <a:srgbClr val="FFFFFF"/>
                </a:solidFill>
              </a:rPr>
              <a:t>Requirement Analysis</a:t>
            </a:r>
          </a:p>
          <a:p>
            <a:pPr marL="285750" indent="-285750">
              <a:buFont typeface="Courier New" panose="02070309020205020404" pitchFamily="49" charset="0"/>
              <a:buChar char="o"/>
            </a:pPr>
            <a:endParaRPr lang="en-US" u="sng" dirty="0">
              <a:solidFill>
                <a:srgbClr val="FFFFFF"/>
              </a:solidFill>
            </a:endParaRPr>
          </a:p>
          <a:p>
            <a:pPr marL="285750" indent="-285750">
              <a:buFont typeface="Courier New" panose="02070309020205020404" pitchFamily="49" charset="0"/>
              <a:buChar char="o"/>
            </a:pPr>
            <a:r>
              <a:rPr lang="en-US" u="sng" dirty="0">
                <a:solidFill>
                  <a:srgbClr val="FFFFFF"/>
                </a:solidFill>
              </a:rPr>
              <a:t>Design</a:t>
            </a:r>
          </a:p>
          <a:p>
            <a:pPr marL="285750" indent="-285750">
              <a:buFont typeface="Courier New" panose="02070309020205020404" pitchFamily="49" charset="0"/>
              <a:buChar char="o"/>
            </a:pPr>
            <a:endParaRPr lang="en-US" u="sng" dirty="0">
              <a:solidFill>
                <a:srgbClr val="FFFFFF"/>
              </a:solidFill>
            </a:endParaRPr>
          </a:p>
          <a:p>
            <a:pPr marL="285750" indent="-285750">
              <a:buFont typeface="Courier New" panose="02070309020205020404" pitchFamily="49" charset="0"/>
              <a:buChar char="o"/>
            </a:pPr>
            <a:r>
              <a:rPr lang="en-US" u="sng" dirty="0">
                <a:solidFill>
                  <a:srgbClr val="FFFFFF"/>
                </a:solidFill>
              </a:rPr>
              <a:t>Implementation</a:t>
            </a:r>
          </a:p>
          <a:p>
            <a:pPr marL="285750" indent="-285750">
              <a:buFont typeface="Courier New" panose="02070309020205020404" pitchFamily="49" charset="0"/>
              <a:buChar char="o"/>
            </a:pPr>
            <a:endParaRPr lang="en-US" u="sng" dirty="0">
              <a:solidFill>
                <a:srgbClr val="FFFFFF"/>
              </a:solidFill>
            </a:endParaRPr>
          </a:p>
          <a:p>
            <a:pPr marL="285750" indent="-285750">
              <a:buFont typeface="Courier New" panose="02070309020205020404" pitchFamily="49" charset="0"/>
              <a:buChar char="o"/>
            </a:pPr>
            <a:r>
              <a:rPr lang="en-US" u="sng" dirty="0">
                <a:solidFill>
                  <a:srgbClr val="FFFFFF"/>
                </a:solidFill>
              </a:rPr>
              <a:t>Verification and Testing</a:t>
            </a:r>
          </a:p>
          <a:p>
            <a:pPr marL="285750" indent="-285750">
              <a:buFont typeface="Courier New" panose="02070309020205020404" pitchFamily="49" charset="0"/>
              <a:buChar char="o"/>
            </a:pPr>
            <a:endParaRPr lang="en-US" u="sng" dirty="0">
              <a:solidFill>
                <a:srgbClr val="FFFFFF"/>
              </a:solidFill>
            </a:endParaRPr>
          </a:p>
          <a:p>
            <a:pPr marL="285750" indent="-285750">
              <a:buFont typeface="Courier New" panose="02070309020205020404" pitchFamily="49" charset="0"/>
              <a:buChar char="o"/>
            </a:pPr>
            <a:r>
              <a:rPr lang="en-US" u="sng" dirty="0">
                <a:solidFill>
                  <a:srgbClr val="FFFFFF"/>
                </a:solidFill>
              </a:rPr>
              <a:t>Deployment and Maintenance</a:t>
            </a:r>
          </a:p>
        </p:txBody>
      </p:sp>
      <p:sp>
        <p:nvSpPr>
          <p:cNvPr id="5" name="TextBox 4">
            <a:extLst>
              <a:ext uri="{FF2B5EF4-FFF2-40B4-BE49-F238E27FC236}">
                <a16:creationId xmlns:a16="http://schemas.microsoft.com/office/drawing/2014/main" id="{B423DBAC-F20C-8DC9-4D3A-48A43B95392E}"/>
              </a:ext>
            </a:extLst>
          </p:cNvPr>
          <p:cNvSpPr txBox="1"/>
          <p:nvPr/>
        </p:nvSpPr>
        <p:spPr>
          <a:xfrm>
            <a:off x="7301152" y="6332185"/>
            <a:ext cx="4909351" cy="400110"/>
          </a:xfrm>
          <a:prstGeom prst="rect">
            <a:avLst/>
          </a:prstGeom>
          <a:noFill/>
        </p:spPr>
        <p:txBody>
          <a:bodyPr wrap="square" rtlCol="0">
            <a:spAutoFit/>
          </a:bodyPr>
          <a:lstStyle/>
          <a:p>
            <a:pPr algn="r"/>
            <a:r>
              <a:rPr lang="en-US" sz="1000" dirty="0">
                <a:latin typeface="Times New Roman" panose="02020603050405020304" pitchFamily="18" charset="0"/>
                <a:cs typeface="Times New Roman" panose="02020603050405020304" pitchFamily="18" charset="0"/>
              </a:rPr>
              <a:t>Adobe Express Cloud: Waterfall Methodology</a:t>
            </a:r>
          </a:p>
          <a:p>
            <a:pPr algn="r"/>
            <a:r>
              <a:rPr lang="en-US" sz="1000" u="sng" dirty="0">
                <a:latin typeface="Times New Roman" panose="02020603050405020304" pitchFamily="18" charset="0"/>
                <a:cs typeface="Times New Roman" panose="02020603050405020304" pitchFamily="18" charset="0"/>
                <a:hlinkClick r:id="rId5"/>
              </a:rPr>
              <a:t>https://www.workfront.com/project-management/methodologies/waterfall</a:t>
            </a:r>
            <a:endParaRPr lang="en-US" sz="1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22F0B8D-382D-BCD9-1CF9-C62B8871C8A5}"/>
              </a:ext>
            </a:extLst>
          </p:cNvPr>
          <p:cNvSpPr txBox="1"/>
          <p:nvPr/>
        </p:nvSpPr>
        <p:spPr>
          <a:xfrm>
            <a:off x="7442446" y="6006425"/>
            <a:ext cx="4749554" cy="400110"/>
          </a:xfrm>
          <a:prstGeom prst="rect">
            <a:avLst/>
          </a:prstGeom>
          <a:noFill/>
        </p:spPr>
        <p:txBody>
          <a:bodyPr wrap="square" rtlCol="0">
            <a:spAutoFit/>
          </a:bodyPr>
          <a:lstStyle/>
          <a:p>
            <a:pPr algn="r"/>
            <a:r>
              <a:rPr lang="en-US" sz="1000" dirty="0">
                <a:latin typeface="Times New Roman" panose="02020603050405020304" pitchFamily="18" charset="0"/>
                <a:cs typeface="Times New Roman" panose="02020603050405020304" pitchFamily="18" charset="0"/>
              </a:rPr>
              <a:t>All of us at </a:t>
            </a:r>
            <a:r>
              <a:rPr lang="en-US" sz="1000" dirty="0" err="1">
                <a:latin typeface="Times New Roman" panose="02020603050405020304" pitchFamily="18" charset="0"/>
                <a:cs typeface="Times New Roman" panose="02020603050405020304" pitchFamily="18" charset="0"/>
              </a:rPr>
              <a:t>Monday.com</a:t>
            </a:r>
            <a:r>
              <a:rPr lang="en-US" sz="1000" dirty="0">
                <a:latin typeface="Times New Roman" panose="02020603050405020304" pitchFamily="18" charset="0"/>
                <a:cs typeface="Times New Roman" panose="02020603050405020304" pitchFamily="18" charset="0"/>
              </a:rPr>
              <a:t> (2022, February 9). </a:t>
            </a:r>
            <a:r>
              <a:rPr lang="en-US" sz="1000" i="1" dirty="0">
                <a:latin typeface="Times New Roman" panose="02020603050405020304" pitchFamily="18" charset="0"/>
                <a:cs typeface="Times New Roman" panose="02020603050405020304" pitchFamily="18" charset="0"/>
              </a:rPr>
              <a:t>What is Agile SDLC and How Should You Use It In 2022</a:t>
            </a:r>
            <a:r>
              <a:rPr lang="en-US" sz="1000" dirty="0">
                <a:latin typeface="Times New Roman" panose="02020603050405020304" pitchFamily="18" charset="0"/>
                <a:cs typeface="Times New Roman" panose="02020603050405020304" pitchFamily="18" charset="0"/>
              </a:rPr>
              <a:t>. </a:t>
            </a:r>
            <a:r>
              <a:rPr lang="en-US" sz="1000" u="sng" dirty="0">
                <a:latin typeface="Times New Roman" panose="02020603050405020304" pitchFamily="18" charset="0"/>
                <a:cs typeface="Times New Roman" panose="02020603050405020304" pitchFamily="18" charset="0"/>
                <a:hlinkClick r:id="rId6"/>
              </a:rPr>
              <a:t>https://monday.com/blog/rnd/agile-sdlc/</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900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10"/>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2088292" y="185352"/>
            <a:ext cx="7920681" cy="1037968"/>
          </a:xfrm>
        </p:spPr>
        <p:txBody>
          <a:bodyPr anchor="t">
            <a:normAutofit/>
          </a:bodyPr>
          <a:lstStyle/>
          <a:p>
            <a:r>
              <a:rPr lang="en-US" dirty="0">
                <a:solidFill>
                  <a:srgbClr val="92D050"/>
                </a:solidFill>
                <a:latin typeface="Bell MT" panose="02020503060305020303" pitchFamily="18" charset="77"/>
              </a:rPr>
              <a:t>The Waterfall Approach</a:t>
            </a: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1408662"/>
            <a:ext cx="10566141" cy="4797817"/>
          </a:xfrm>
        </p:spPr>
        <p:txBody>
          <a:bodyPr anchor="t">
            <a:normAutofit/>
          </a:bodyPr>
          <a:lstStyle/>
          <a:p>
            <a:pPr algn="ctr"/>
            <a:r>
              <a:rPr lang="en-US" dirty="0"/>
              <a:t>When considering the Waterfall SDLC model as each phase completes the project spills over into the next step. The Waterfall process is a sequential development process that flows like a waterfall during all phases of a project. Each phase must complete wrap up before the next phase is started. Documentation is key as different teams will be working on different phases of the project. There is also limited engagement with stakeholders after the initial agreement.</a:t>
            </a:r>
          </a:p>
          <a:p>
            <a:pPr marL="285750" indent="-285750">
              <a:buFont typeface="Courier New" panose="02070309020205020404" pitchFamily="49" charset="0"/>
              <a:buChar char="o"/>
            </a:pPr>
            <a:r>
              <a:rPr lang="en-US" dirty="0"/>
              <a:t>Carefully planned first version</a:t>
            </a:r>
          </a:p>
          <a:p>
            <a:pPr marL="285750" indent="-285750">
              <a:buFont typeface="Courier New" panose="02070309020205020404" pitchFamily="49" charset="0"/>
              <a:buChar char="o"/>
            </a:pPr>
            <a:r>
              <a:rPr lang="en-US" dirty="0"/>
              <a:t>Limited transparency</a:t>
            </a:r>
          </a:p>
          <a:p>
            <a:pPr marL="285750" indent="-285750">
              <a:buFont typeface="Courier New" panose="02070309020205020404" pitchFamily="49" charset="0"/>
              <a:buChar char="o"/>
            </a:pPr>
            <a:r>
              <a:rPr lang="en-US" dirty="0"/>
              <a:t>Top-down responsibility</a:t>
            </a:r>
          </a:p>
          <a:p>
            <a:pPr marL="285750" indent="-285750">
              <a:buFont typeface="Courier New" panose="02070309020205020404" pitchFamily="49" charset="0"/>
              <a:buChar char="o"/>
            </a:pPr>
            <a:r>
              <a:rPr lang="en-US" dirty="0"/>
              <a:t>Initial research and planning</a:t>
            </a:r>
          </a:p>
          <a:p>
            <a:pPr marL="285750" indent="-285750">
              <a:buFont typeface="Courier New" panose="02070309020205020404" pitchFamily="49" charset="0"/>
              <a:buChar char="o"/>
            </a:pPr>
            <a:r>
              <a:rPr lang="en-US" dirty="0"/>
              <a:t>Different teams in different stages</a:t>
            </a:r>
          </a:p>
          <a:p>
            <a:pPr marL="285750" indent="-285750">
              <a:buFont typeface="Courier New" panose="02070309020205020404" pitchFamily="49" charset="0"/>
              <a:buChar char="o"/>
            </a:pPr>
            <a:r>
              <a:rPr lang="en-US" dirty="0"/>
              <a:t>Focused on delivering full product</a:t>
            </a:r>
            <a:endParaRPr lang="en-US" dirty="0">
              <a:solidFill>
                <a:srgbClr val="FFFFFF"/>
              </a:solidFill>
            </a:endParaRPr>
          </a:p>
        </p:txBody>
      </p:sp>
      <p:sp>
        <p:nvSpPr>
          <p:cNvPr id="6" name="TextBox 5">
            <a:extLst>
              <a:ext uri="{FF2B5EF4-FFF2-40B4-BE49-F238E27FC236}">
                <a16:creationId xmlns:a16="http://schemas.microsoft.com/office/drawing/2014/main" id="{AD74E349-E164-484D-6BDF-6F7D174E73D4}"/>
              </a:ext>
            </a:extLst>
          </p:cNvPr>
          <p:cNvSpPr txBox="1"/>
          <p:nvPr/>
        </p:nvSpPr>
        <p:spPr>
          <a:xfrm>
            <a:off x="6889072" y="6332184"/>
            <a:ext cx="5202315" cy="400110"/>
          </a:xfrm>
          <a:prstGeom prst="rect">
            <a:avLst/>
          </a:prstGeom>
          <a:noFill/>
        </p:spPr>
        <p:txBody>
          <a:bodyPr wrap="square" rtlCol="0">
            <a:spAutoFit/>
          </a:bodyPr>
          <a:lstStyle/>
          <a:p>
            <a:pPr algn="r"/>
            <a:r>
              <a:rPr lang="en-US" sz="1000" dirty="0">
                <a:latin typeface="Times New Roman" panose="02020603050405020304" pitchFamily="18" charset="0"/>
                <a:cs typeface="Times New Roman" panose="02020603050405020304" pitchFamily="18" charset="0"/>
              </a:rPr>
              <a:t>Adobe Express Cloud: Waterfall Methodology</a:t>
            </a:r>
          </a:p>
          <a:p>
            <a:pPr algn="r"/>
            <a:r>
              <a:rPr lang="en-US" sz="1000" u="sng" dirty="0">
                <a:latin typeface="Times New Roman" panose="02020603050405020304" pitchFamily="18" charset="0"/>
                <a:cs typeface="Times New Roman" panose="02020603050405020304" pitchFamily="18" charset="0"/>
                <a:hlinkClick r:id="rId5"/>
              </a:rPr>
              <a:t>https://www.workfront.com/project-management/methodologies/waterfall</a:t>
            </a:r>
            <a:endParaRPr lang="en-US" sz="1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8F15AA4-850B-7D1C-9CEF-B737D96A13BD}"/>
              </a:ext>
            </a:extLst>
          </p:cNvPr>
          <p:cNvSpPr txBox="1"/>
          <p:nvPr/>
        </p:nvSpPr>
        <p:spPr>
          <a:xfrm>
            <a:off x="8273988" y="5832629"/>
            <a:ext cx="3728622" cy="553998"/>
          </a:xfrm>
          <a:prstGeom prst="rect">
            <a:avLst/>
          </a:prstGeom>
          <a:noFill/>
        </p:spPr>
        <p:txBody>
          <a:bodyPr wrap="square" rtlCol="0">
            <a:spAutoFit/>
          </a:bodyPr>
          <a:lstStyle/>
          <a:p>
            <a:pPr algn="r"/>
            <a:r>
              <a:rPr lang="en-US" sz="1000" dirty="0">
                <a:latin typeface="Times New Roman" panose="02020603050405020304" pitchFamily="18" charset="0"/>
                <a:cs typeface="Times New Roman" panose="02020603050405020304" pitchFamily="18" charset="0"/>
              </a:rPr>
              <a:t>All of us at </a:t>
            </a:r>
            <a:r>
              <a:rPr lang="en-US" sz="1000" dirty="0" err="1">
                <a:latin typeface="Times New Roman" panose="02020603050405020304" pitchFamily="18" charset="0"/>
                <a:cs typeface="Times New Roman" panose="02020603050405020304" pitchFamily="18" charset="0"/>
              </a:rPr>
              <a:t>Monday.com</a:t>
            </a:r>
            <a:r>
              <a:rPr lang="en-US" sz="1000" dirty="0">
                <a:latin typeface="Times New Roman" panose="02020603050405020304" pitchFamily="18" charset="0"/>
                <a:cs typeface="Times New Roman" panose="02020603050405020304" pitchFamily="18" charset="0"/>
              </a:rPr>
              <a:t> (2022, February 9). </a:t>
            </a:r>
            <a:r>
              <a:rPr lang="en-US" sz="1000" i="1" dirty="0">
                <a:latin typeface="Times New Roman" panose="02020603050405020304" pitchFamily="18" charset="0"/>
                <a:cs typeface="Times New Roman" panose="02020603050405020304" pitchFamily="18" charset="0"/>
              </a:rPr>
              <a:t>What is Agile SDLC and How Should You Use It In 2022</a:t>
            </a:r>
            <a:r>
              <a:rPr lang="en-US" sz="1000" dirty="0">
                <a:latin typeface="Times New Roman" panose="02020603050405020304" pitchFamily="18" charset="0"/>
                <a:cs typeface="Times New Roman" panose="02020603050405020304" pitchFamily="18" charset="0"/>
              </a:rPr>
              <a:t>. </a:t>
            </a:r>
            <a:r>
              <a:rPr lang="en-US" sz="1000" u="sng" dirty="0">
                <a:latin typeface="Times New Roman" panose="02020603050405020304" pitchFamily="18" charset="0"/>
                <a:cs typeface="Times New Roman" panose="02020603050405020304" pitchFamily="18" charset="0"/>
                <a:hlinkClick r:id="rId6"/>
              </a:rPr>
              <a:t>https://monday.com/blog/rnd/agile-sdlc/</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747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10"/>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1047565" y="266331"/>
            <a:ext cx="10036445" cy="745723"/>
          </a:xfrm>
        </p:spPr>
        <p:txBody>
          <a:bodyPr anchor="t">
            <a:normAutofit fontScale="90000"/>
          </a:bodyPr>
          <a:lstStyle/>
          <a:p>
            <a:pPr algn="ctr"/>
            <a:r>
              <a:rPr lang="en-US" sz="3600" dirty="0">
                <a:solidFill>
                  <a:srgbClr val="92D050"/>
                </a:solidFill>
                <a:latin typeface="Bell MT" panose="02020503060305020303" pitchFamily="18" charset="77"/>
              </a:rPr>
              <a:t>Utilizing the Waterfall Approach with the SNHU Travel Project </a:t>
            </a: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1349406"/>
            <a:ext cx="10566141" cy="4857073"/>
          </a:xfrm>
        </p:spPr>
        <p:txBody>
          <a:bodyPr anchor="t">
            <a:normAutofit lnSpcReduction="10000"/>
          </a:bodyPr>
          <a:lstStyle/>
          <a:p>
            <a:pPr algn="ctr"/>
            <a:r>
              <a:rPr lang="en-US" dirty="0">
                <a:solidFill>
                  <a:srgbClr val="FFFFFF"/>
                </a:solidFill>
              </a:rPr>
              <a:t>If the SNHU Travel project decided to take the Waterfall approach certain aspects of the project would have been handle differently than what we saw with the Agile approach the team utilized during the project.</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dirty="0">
                <a:solidFill>
                  <a:srgbClr val="FFFFFF"/>
                </a:solidFill>
              </a:rPr>
              <a:t>The entire direction of the project would have been decided before development</a:t>
            </a:r>
          </a:p>
          <a:p>
            <a:pPr marL="285750" indent="-285750">
              <a:buFont typeface="Courier New" panose="02070309020205020404" pitchFamily="49" charset="0"/>
              <a:buChar char="o"/>
            </a:pPr>
            <a:r>
              <a:rPr lang="en-US" dirty="0">
                <a:solidFill>
                  <a:srgbClr val="FFFFFF"/>
                </a:solidFill>
              </a:rPr>
              <a:t>Limited contact between team and Stakeholders</a:t>
            </a:r>
          </a:p>
          <a:p>
            <a:pPr marL="285750" indent="-285750">
              <a:buFont typeface="Courier New" panose="02070309020205020404" pitchFamily="49" charset="0"/>
              <a:buChar char="o"/>
            </a:pPr>
            <a:r>
              <a:rPr lang="en-US" dirty="0">
                <a:solidFill>
                  <a:srgbClr val="FFFFFF"/>
                </a:solidFill>
              </a:rPr>
              <a:t>Each phase of the project must be complete before moving on to next phase</a:t>
            </a:r>
          </a:p>
          <a:p>
            <a:pPr marL="285750" indent="-285750">
              <a:buFont typeface="Courier New" panose="02070309020205020404" pitchFamily="49" charset="0"/>
              <a:buChar char="o"/>
            </a:pPr>
            <a:r>
              <a:rPr lang="en-US" dirty="0">
                <a:solidFill>
                  <a:srgbClr val="FFFFFF"/>
                </a:solidFill>
              </a:rPr>
              <a:t>Documentation is key as one team may start something and not be the team to finish it</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dirty="0">
                <a:solidFill>
                  <a:srgbClr val="FFFFFF"/>
                </a:solidFill>
              </a:rPr>
              <a:t>During the development of the SNHU Travel Project the product owner met with stakeholders multiple times for feedback and input. This caused for the team to quickly have to change directions to fulfill their requirements. If we were working with the Waterfall approach then this requirement would have never reached the team  resulting in the stakeholders not being as satisfied. </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endParaRPr lang="en-US" dirty="0">
              <a:solidFill>
                <a:srgbClr val="FFFFFF"/>
              </a:solidFill>
            </a:endParaRPr>
          </a:p>
          <a:p>
            <a:endParaRPr lang="en-US" dirty="0">
              <a:solidFill>
                <a:srgbClr val="FFFFFF"/>
              </a:solidFill>
            </a:endParaRPr>
          </a:p>
        </p:txBody>
      </p:sp>
      <p:sp>
        <p:nvSpPr>
          <p:cNvPr id="5" name="TextBox 4">
            <a:extLst>
              <a:ext uri="{FF2B5EF4-FFF2-40B4-BE49-F238E27FC236}">
                <a16:creationId xmlns:a16="http://schemas.microsoft.com/office/drawing/2014/main" id="{11E375A3-6EF5-7965-B3AC-613DE51DA79A}"/>
              </a:ext>
            </a:extLst>
          </p:cNvPr>
          <p:cNvSpPr txBox="1"/>
          <p:nvPr/>
        </p:nvSpPr>
        <p:spPr>
          <a:xfrm>
            <a:off x="7359589" y="6332184"/>
            <a:ext cx="4740670" cy="400110"/>
          </a:xfrm>
          <a:prstGeom prst="rect">
            <a:avLst/>
          </a:prstGeom>
          <a:noFill/>
        </p:spPr>
        <p:txBody>
          <a:bodyPr wrap="square" rtlCol="0">
            <a:spAutoFit/>
          </a:bodyPr>
          <a:lstStyle/>
          <a:p>
            <a:pPr algn="r"/>
            <a:r>
              <a:rPr lang="en-US" sz="1000" dirty="0">
                <a:latin typeface="Times New Roman" panose="02020603050405020304" pitchFamily="18" charset="0"/>
                <a:cs typeface="Times New Roman" panose="02020603050405020304" pitchFamily="18" charset="0"/>
              </a:rPr>
              <a:t>Adobe Express Cloud: Waterfall Methodology</a:t>
            </a:r>
          </a:p>
          <a:p>
            <a:pPr algn="r"/>
            <a:r>
              <a:rPr lang="en-US" sz="1000" u="sng" dirty="0">
                <a:latin typeface="Times New Roman" panose="02020603050405020304" pitchFamily="18" charset="0"/>
                <a:cs typeface="Times New Roman" panose="02020603050405020304" pitchFamily="18" charset="0"/>
                <a:hlinkClick r:id="rId5"/>
              </a:rPr>
              <a:t>https://www.workfront.com/project-management/methodologies/waterfall</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45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10"/>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662866" y="-79899"/>
            <a:ext cx="10866268" cy="878889"/>
          </a:xfrm>
        </p:spPr>
        <p:txBody>
          <a:bodyPr anchor="t">
            <a:normAutofit fontScale="90000"/>
          </a:bodyPr>
          <a:lstStyle/>
          <a:p>
            <a:r>
              <a:rPr lang="en-US" dirty="0">
                <a:solidFill>
                  <a:srgbClr val="92D050"/>
                </a:solidFill>
                <a:latin typeface="Bell MT" panose="02020503060305020303" pitchFamily="18" charset="77"/>
              </a:rPr>
              <a:t>Choosing between Agile and Waterfall</a:t>
            </a: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701336"/>
            <a:ext cx="11120755" cy="5086905"/>
          </a:xfrm>
        </p:spPr>
        <p:txBody>
          <a:bodyPr anchor="t">
            <a:normAutofit lnSpcReduction="10000"/>
          </a:bodyPr>
          <a:lstStyle/>
          <a:p>
            <a:r>
              <a:rPr lang="en-US" b="1" u="sng" dirty="0">
                <a:solidFill>
                  <a:srgbClr val="FFFFFF"/>
                </a:solidFill>
              </a:rPr>
              <a:t>When making the choice to take the Agile approach we would need to consider</a:t>
            </a:r>
          </a:p>
          <a:p>
            <a:pPr marL="285750" indent="-285750">
              <a:buFont typeface="Courier New" panose="02070309020205020404" pitchFamily="49" charset="0"/>
              <a:buChar char="o"/>
            </a:pPr>
            <a:r>
              <a:rPr lang="en-US" dirty="0">
                <a:solidFill>
                  <a:srgbClr val="FFFFFF"/>
                </a:solidFill>
              </a:rPr>
              <a:t>Will the customer expect to stay In touch with the project and provide feedback throughout different stages? </a:t>
            </a:r>
            <a:r>
              <a:rPr lang="en-US" dirty="0">
                <a:solidFill>
                  <a:srgbClr val="95F730"/>
                </a:solidFill>
              </a:rPr>
              <a:t>Collaborating and communicate are key factors in the Agile approach.</a:t>
            </a:r>
          </a:p>
          <a:p>
            <a:pPr marL="285750" indent="-285750">
              <a:buFont typeface="Courier New" panose="02070309020205020404" pitchFamily="49" charset="0"/>
              <a:buChar char="o"/>
            </a:pPr>
            <a:r>
              <a:rPr lang="en-US" dirty="0">
                <a:solidFill>
                  <a:srgbClr val="FFFFFF"/>
                </a:solidFill>
              </a:rPr>
              <a:t>How fast do we want to deploy the product? </a:t>
            </a:r>
            <a:r>
              <a:rPr lang="en-US" dirty="0">
                <a:solidFill>
                  <a:srgbClr val="95F730"/>
                </a:solidFill>
              </a:rPr>
              <a:t>The Agile approach is focused on quick iterations and fast turn around times allowing for quicker development times.</a:t>
            </a:r>
          </a:p>
          <a:p>
            <a:pPr marL="285750" indent="-285750">
              <a:buFont typeface="Courier New" panose="02070309020205020404" pitchFamily="49" charset="0"/>
              <a:buChar char="o"/>
            </a:pPr>
            <a:r>
              <a:rPr lang="en-US" dirty="0">
                <a:solidFill>
                  <a:srgbClr val="FFFFFF"/>
                </a:solidFill>
              </a:rPr>
              <a:t>How do you want the team to respond to change? </a:t>
            </a:r>
            <a:r>
              <a:rPr lang="en-US" dirty="0">
                <a:solidFill>
                  <a:srgbClr val="95F730"/>
                </a:solidFill>
              </a:rPr>
              <a:t>Teams working with the Agile approach effectively react to change due to the nature of the process.</a:t>
            </a:r>
          </a:p>
          <a:p>
            <a:r>
              <a:rPr lang="en-US" b="1" u="sng" dirty="0">
                <a:solidFill>
                  <a:srgbClr val="FFFFFF"/>
                </a:solidFill>
              </a:rPr>
              <a:t>When making the choice to take the Waterfall approach we would need to consider</a:t>
            </a:r>
          </a:p>
          <a:p>
            <a:pPr marL="285750" indent="-285750">
              <a:buFont typeface="Courier New" panose="02070309020205020404" pitchFamily="49" charset="0"/>
              <a:buChar char="o"/>
            </a:pPr>
            <a:r>
              <a:rPr lang="en-US" dirty="0">
                <a:solidFill>
                  <a:srgbClr val="FFFFFF"/>
                </a:solidFill>
              </a:rPr>
              <a:t>How important is it to have a concrete plan to follow that does not change through the project?</a:t>
            </a:r>
            <a:r>
              <a:rPr lang="en-US" dirty="0">
                <a:solidFill>
                  <a:srgbClr val="95F730"/>
                </a:solidFill>
              </a:rPr>
              <a:t> With Waterfall the project direction is agreed upon earlier and never strayed from. </a:t>
            </a:r>
          </a:p>
          <a:p>
            <a:pPr marL="285750" indent="-285750">
              <a:buFont typeface="Courier New" panose="02070309020205020404" pitchFamily="49" charset="0"/>
              <a:buChar char="o"/>
            </a:pPr>
            <a:r>
              <a:rPr lang="en-US" dirty="0"/>
              <a:t>How important is it that the entire cost of the project be estimated before the start? </a:t>
            </a:r>
            <a:r>
              <a:rPr lang="en-US" dirty="0">
                <a:solidFill>
                  <a:srgbClr val="95F730"/>
                </a:solidFill>
              </a:rPr>
              <a:t>When considering Waterfall due to the early agreement on direction the project is easier to estimate total cost. </a:t>
            </a:r>
          </a:p>
          <a:p>
            <a:pPr marL="285750" indent="-285750">
              <a:buFont typeface="Courier New" panose="02070309020205020404" pitchFamily="49" charset="0"/>
              <a:buChar char="o"/>
            </a:pPr>
            <a:r>
              <a:rPr lang="en-US" dirty="0"/>
              <a:t>How important is it to meet a time deadline for completion? </a:t>
            </a:r>
            <a:r>
              <a:rPr lang="en-US" dirty="0">
                <a:solidFill>
                  <a:srgbClr val="95F730"/>
                </a:solidFill>
              </a:rPr>
              <a:t>The Waterfall approach has set plans and deadlines</a:t>
            </a:r>
          </a:p>
          <a:p>
            <a:endParaRPr lang="en-US" dirty="0"/>
          </a:p>
          <a:p>
            <a:endParaRPr lang="en-US" u="sng" dirty="0">
              <a:solidFill>
                <a:srgbClr val="FFFFFF"/>
              </a:solidFill>
            </a:endParaRPr>
          </a:p>
        </p:txBody>
      </p:sp>
      <p:sp>
        <p:nvSpPr>
          <p:cNvPr id="5" name="TextBox 4">
            <a:extLst>
              <a:ext uri="{FF2B5EF4-FFF2-40B4-BE49-F238E27FC236}">
                <a16:creationId xmlns:a16="http://schemas.microsoft.com/office/drawing/2014/main" id="{45B1C289-4EF4-E55A-B3E7-883A132C20D4}"/>
              </a:ext>
            </a:extLst>
          </p:cNvPr>
          <p:cNvSpPr txBox="1"/>
          <p:nvPr/>
        </p:nvSpPr>
        <p:spPr>
          <a:xfrm>
            <a:off x="7087339" y="5242163"/>
            <a:ext cx="5104661" cy="1615827"/>
          </a:xfrm>
          <a:prstGeom prst="rect">
            <a:avLst/>
          </a:prstGeom>
          <a:noFill/>
        </p:spPr>
        <p:txBody>
          <a:bodyPr wrap="square" rtlCol="0">
            <a:spAutoFit/>
          </a:bodyPr>
          <a:lstStyle/>
          <a:p>
            <a:pPr algn="r"/>
            <a:r>
              <a:rPr lang="en-US" sz="900" dirty="0">
                <a:latin typeface="Times New Roman" panose="02020603050405020304" pitchFamily="18" charset="0"/>
                <a:cs typeface="Times New Roman" panose="02020603050405020304" pitchFamily="18" charset="0"/>
              </a:rPr>
              <a:t>All of us at </a:t>
            </a:r>
            <a:r>
              <a:rPr lang="en-US" sz="900" dirty="0" err="1">
                <a:latin typeface="Times New Roman" panose="02020603050405020304" pitchFamily="18" charset="0"/>
                <a:cs typeface="Times New Roman" panose="02020603050405020304" pitchFamily="18" charset="0"/>
              </a:rPr>
              <a:t>Monday.com</a:t>
            </a:r>
            <a:r>
              <a:rPr lang="en-US" sz="900" dirty="0">
                <a:latin typeface="Times New Roman" panose="02020603050405020304" pitchFamily="18" charset="0"/>
                <a:cs typeface="Times New Roman" panose="02020603050405020304" pitchFamily="18" charset="0"/>
              </a:rPr>
              <a:t> (2022, February 9). </a:t>
            </a:r>
            <a:r>
              <a:rPr lang="en-US" sz="900" i="1" dirty="0">
                <a:latin typeface="Times New Roman" panose="02020603050405020304" pitchFamily="18" charset="0"/>
                <a:cs typeface="Times New Roman" panose="02020603050405020304" pitchFamily="18" charset="0"/>
              </a:rPr>
              <a:t>What is Agile SDLC and How Should You Use It In 2022</a:t>
            </a:r>
            <a:r>
              <a:rPr lang="en-US" sz="900" dirty="0">
                <a:latin typeface="Times New Roman" panose="02020603050405020304" pitchFamily="18" charset="0"/>
                <a:cs typeface="Times New Roman" panose="02020603050405020304" pitchFamily="18" charset="0"/>
              </a:rPr>
              <a:t>. </a:t>
            </a:r>
            <a:r>
              <a:rPr lang="en-US" sz="900" u="sng" dirty="0">
                <a:latin typeface="Times New Roman" panose="02020603050405020304" pitchFamily="18" charset="0"/>
                <a:cs typeface="Times New Roman" panose="02020603050405020304" pitchFamily="18" charset="0"/>
                <a:hlinkClick r:id="rId5"/>
              </a:rPr>
              <a:t>https://monday.com/blog/rnd/agile-sdlc/</a:t>
            </a:r>
            <a:endParaRPr lang="en-US" sz="900" dirty="0">
              <a:latin typeface="Times New Roman" panose="02020603050405020304" pitchFamily="18" charset="0"/>
              <a:cs typeface="Times New Roman" panose="02020603050405020304" pitchFamily="18" charset="0"/>
            </a:endParaRPr>
          </a:p>
          <a:p>
            <a:pPr algn="r"/>
            <a:r>
              <a:rPr lang="en-US" sz="900" dirty="0">
                <a:latin typeface="Times New Roman" panose="02020603050405020304" pitchFamily="18" charset="0"/>
                <a:cs typeface="Times New Roman" panose="02020603050405020304" pitchFamily="18" charset="0"/>
              </a:rPr>
              <a:t> </a:t>
            </a:r>
          </a:p>
          <a:p>
            <a:pPr algn="r"/>
            <a:r>
              <a:rPr lang="en-US" sz="900" dirty="0" err="1">
                <a:latin typeface="Times New Roman" panose="02020603050405020304" pitchFamily="18" charset="0"/>
                <a:cs typeface="Times New Roman" panose="02020603050405020304" pitchFamily="18" charset="0"/>
              </a:rPr>
              <a:t>Bestaieva</a:t>
            </a:r>
            <a:r>
              <a:rPr lang="en-US" sz="900" dirty="0">
                <a:latin typeface="Times New Roman" panose="02020603050405020304" pitchFamily="18" charset="0"/>
                <a:cs typeface="Times New Roman" panose="02020603050405020304" pitchFamily="18" charset="0"/>
              </a:rPr>
              <a:t>, D. (2022, May 25). </a:t>
            </a:r>
            <a:r>
              <a:rPr lang="en-US" sz="900" i="1" dirty="0">
                <a:latin typeface="Times New Roman" panose="02020603050405020304" pitchFamily="18" charset="0"/>
                <a:cs typeface="Times New Roman" panose="02020603050405020304" pitchFamily="18" charset="0"/>
              </a:rPr>
              <a:t>What is Agile SDLC: The Guide On Major Software Development Methodology in 2022</a:t>
            </a:r>
            <a:r>
              <a:rPr lang="en-US" sz="900" dirty="0">
                <a:latin typeface="Times New Roman" panose="02020603050405020304" pitchFamily="18" charset="0"/>
                <a:cs typeface="Times New Roman" panose="02020603050405020304" pitchFamily="18" charset="0"/>
              </a:rPr>
              <a:t> </a:t>
            </a:r>
            <a:r>
              <a:rPr lang="en-US" sz="900" u="sng" dirty="0">
                <a:latin typeface="Times New Roman" panose="02020603050405020304" pitchFamily="18" charset="0"/>
                <a:cs typeface="Times New Roman" panose="02020603050405020304" pitchFamily="18" charset="0"/>
                <a:hlinkClick r:id="rId6"/>
              </a:rPr>
              <a:t>https://www.cleveroad.com/blog/agile-sdlc/</a:t>
            </a:r>
            <a:endParaRPr lang="en-US" sz="900" dirty="0">
              <a:latin typeface="Times New Roman" panose="02020603050405020304" pitchFamily="18" charset="0"/>
              <a:cs typeface="Times New Roman" panose="02020603050405020304" pitchFamily="18" charset="0"/>
            </a:endParaRPr>
          </a:p>
          <a:p>
            <a:pPr algn="r"/>
            <a:r>
              <a:rPr lang="en-US" sz="900" dirty="0">
                <a:latin typeface="Times New Roman" panose="02020603050405020304" pitchFamily="18" charset="0"/>
                <a:cs typeface="Times New Roman" panose="02020603050405020304" pitchFamily="18" charset="0"/>
              </a:rPr>
              <a:t> </a:t>
            </a:r>
          </a:p>
          <a:p>
            <a:pPr algn="r"/>
            <a:r>
              <a:rPr lang="en-US" sz="900" dirty="0">
                <a:latin typeface="Times New Roman" panose="02020603050405020304" pitchFamily="18" charset="0"/>
                <a:cs typeface="Times New Roman" panose="02020603050405020304" pitchFamily="18" charset="0"/>
              </a:rPr>
              <a:t>Jevtic, G. (2019, May 15).  What is SDLC? Phases of Software Development, Models, &amp; Best Practices </a:t>
            </a:r>
            <a:r>
              <a:rPr lang="en-US" sz="900" u="sng" dirty="0">
                <a:latin typeface="Times New Roman" panose="02020603050405020304" pitchFamily="18" charset="0"/>
                <a:cs typeface="Times New Roman" panose="02020603050405020304" pitchFamily="18" charset="0"/>
                <a:hlinkClick r:id="rId7"/>
              </a:rPr>
              <a:t>https://phoenixnap.com/blog/software-development-life-cycle</a:t>
            </a:r>
            <a:endParaRPr lang="en-US" sz="900" dirty="0">
              <a:latin typeface="Times New Roman" panose="02020603050405020304" pitchFamily="18" charset="0"/>
              <a:cs typeface="Times New Roman" panose="02020603050405020304" pitchFamily="18" charset="0"/>
            </a:endParaRPr>
          </a:p>
          <a:p>
            <a:pPr algn="r"/>
            <a:endParaRPr lang="en-US" sz="900" dirty="0">
              <a:latin typeface="Times New Roman" panose="02020603050405020304" pitchFamily="18" charset="0"/>
              <a:cs typeface="Times New Roman" panose="02020603050405020304" pitchFamily="18" charset="0"/>
            </a:endParaRPr>
          </a:p>
          <a:p>
            <a:pPr algn="r"/>
            <a:r>
              <a:rPr lang="en-US" sz="900" dirty="0">
                <a:latin typeface="Times New Roman" panose="02020603050405020304" pitchFamily="18" charset="0"/>
                <a:cs typeface="Times New Roman" panose="02020603050405020304" pitchFamily="18" charset="0"/>
              </a:rPr>
              <a:t>Adobe Express Cloud: Waterfall Methodology</a:t>
            </a:r>
          </a:p>
          <a:p>
            <a:pPr algn="r"/>
            <a:r>
              <a:rPr lang="en-US" sz="900" u="sng" dirty="0">
                <a:latin typeface="Times New Roman" panose="02020603050405020304" pitchFamily="18" charset="0"/>
                <a:cs typeface="Times New Roman" panose="02020603050405020304" pitchFamily="18" charset="0"/>
                <a:hlinkClick r:id="rId8"/>
              </a:rPr>
              <a:t>https://www.workfront.com/project-management/methodologies/waterfall</a:t>
            </a:r>
            <a:endParaRPr 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45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10"/>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1944210" y="150921"/>
            <a:ext cx="8064763" cy="1251751"/>
          </a:xfrm>
        </p:spPr>
        <p:txBody>
          <a:bodyPr anchor="t">
            <a:normAutofit/>
          </a:bodyPr>
          <a:lstStyle/>
          <a:p>
            <a:pPr algn="ctr"/>
            <a:r>
              <a:rPr lang="en-US" dirty="0">
                <a:solidFill>
                  <a:srgbClr val="92D050"/>
                </a:solidFill>
                <a:latin typeface="Bell MT" panose="02020503060305020303" pitchFamily="18" charset="77"/>
              </a:rPr>
              <a:t>References </a:t>
            </a:r>
            <a:br>
              <a:rPr lang="en-US" dirty="0">
                <a:solidFill>
                  <a:srgbClr val="92D050"/>
                </a:solidFill>
                <a:latin typeface="Bell MT" panose="02020503060305020303" pitchFamily="18" charset="77"/>
              </a:rPr>
            </a:br>
            <a:r>
              <a:rPr lang="en-US" sz="1200" dirty="0">
                <a:solidFill>
                  <a:srgbClr val="92D050"/>
                </a:solidFill>
                <a:latin typeface="Bell MT" panose="02020503060305020303" pitchFamily="18" charset="77"/>
              </a:rPr>
              <a:t>(TEXT)</a:t>
            </a:r>
            <a:endParaRPr lang="en-US" dirty="0">
              <a:solidFill>
                <a:srgbClr val="92D050"/>
              </a:solidFill>
              <a:latin typeface="Bell MT" panose="02020503060305020303" pitchFamily="18" charset="77"/>
            </a:endParaRP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1553584"/>
            <a:ext cx="10566141" cy="4652896"/>
          </a:xfrm>
        </p:spPr>
        <p:txBody>
          <a:bodyPr anchor="t">
            <a:normAutofit fontScale="55000" lnSpcReduction="20000"/>
          </a:bodyPr>
          <a:lstStyle/>
          <a:p>
            <a:r>
              <a:rPr lang="en-US" dirty="0"/>
              <a:t>Agile Software Development Life Cycle (SDLC)</a:t>
            </a:r>
            <a:endParaRPr lang="en-US" b="1" dirty="0"/>
          </a:p>
          <a:p>
            <a:r>
              <a:rPr lang="en-US" u="sng" dirty="0">
                <a:hlinkClick r:id="rId5"/>
              </a:rPr>
              <a:t>https://www.javatpoint.com/agile-sdlc</a:t>
            </a:r>
            <a:endParaRPr lang="en-US" u="sng" dirty="0"/>
          </a:p>
          <a:p>
            <a:endParaRPr lang="en-US" b="1" dirty="0"/>
          </a:p>
          <a:p>
            <a:r>
              <a:rPr lang="en-US" dirty="0"/>
              <a:t>All of us at </a:t>
            </a:r>
            <a:r>
              <a:rPr lang="en-US" dirty="0" err="1"/>
              <a:t>Monday.com</a:t>
            </a:r>
            <a:r>
              <a:rPr lang="en-US" dirty="0"/>
              <a:t> (2022, February 9). </a:t>
            </a:r>
            <a:r>
              <a:rPr lang="en-US" i="1" dirty="0"/>
              <a:t>What is Agile SDLC and How Should You Use It In 2022</a:t>
            </a:r>
            <a:r>
              <a:rPr lang="en-US" dirty="0"/>
              <a:t>.</a:t>
            </a:r>
          </a:p>
          <a:p>
            <a:r>
              <a:rPr lang="en-US" dirty="0"/>
              <a:t> </a:t>
            </a:r>
            <a:r>
              <a:rPr lang="en-US" u="sng" dirty="0">
                <a:hlinkClick r:id="rId6"/>
              </a:rPr>
              <a:t>https://monday.com/blog/rnd/agile-sdlc/</a:t>
            </a:r>
            <a:endParaRPr lang="en-US" dirty="0"/>
          </a:p>
          <a:p>
            <a:r>
              <a:rPr lang="en-US" dirty="0"/>
              <a:t> </a:t>
            </a:r>
          </a:p>
          <a:p>
            <a:r>
              <a:rPr lang="en-US" dirty="0" err="1"/>
              <a:t>Bestaieva</a:t>
            </a:r>
            <a:r>
              <a:rPr lang="en-US" dirty="0"/>
              <a:t>, D. (2022, May 25). </a:t>
            </a:r>
            <a:r>
              <a:rPr lang="en-US" i="1" dirty="0"/>
              <a:t>What is Agile SDLC: The Guide On Major Software Development Methodology in 2022</a:t>
            </a:r>
            <a:r>
              <a:rPr lang="en-US" dirty="0"/>
              <a:t> </a:t>
            </a:r>
          </a:p>
          <a:p>
            <a:r>
              <a:rPr lang="en-US" u="sng" dirty="0">
                <a:hlinkClick r:id="rId7"/>
              </a:rPr>
              <a:t>https://www.cleveroad.com/blog/agile-sdlc/</a:t>
            </a:r>
            <a:endParaRPr lang="en-US" dirty="0"/>
          </a:p>
          <a:p>
            <a:r>
              <a:rPr lang="en-US" dirty="0"/>
              <a:t> </a:t>
            </a:r>
          </a:p>
          <a:p>
            <a:r>
              <a:rPr lang="en-US" dirty="0"/>
              <a:t> Jevtic, G. (2019, May 15).  What is SDLC? Phases of Software Development, Models, &amp; Best Practices</a:t>
            </a:r>
          </a:p>
          <a:p>
            <a:r>
              <a:rPr lang="en-US" dirty="0"/>
              <a:t> </a:t>
            </a:r>
            <a:r>
              <a:rPr lang="en-US" u="sng" dirty="0">
                <a:hlinkClick r:id="rId8"/>
              </a:rPr>
              <a:t>https://phoenixnap.com/blog/software-development-life-cycle</a:t>
            </a:r>
            <a:endParaRPr lang="en-US" dirty="0"/>
          </a:p>
          <a:p>
            <a:r>
              <a:rPr lang="en-US" dirty="0"/>
              <a:t> </a:t>
            </a:r>
          </a:p>
          <a:p>
            <a:r>
              <a:rPr lang="en-US" dirty="0"/>
              <a:t> Adobe Express Cloud: Waterfall Methodology</a:t>
            </a:r>
          </a:p>
          <a:p>
            <a:r>
              <a:rPr lang="en-US" u="sng" dirty="0">
                <a:hlinkClick r:id="rId9"/>
              </a:rPr>
              <a:t>https://www.workfront.com/project-management/methodologies/waterfall</a:t>
            </a:r>
            <a:endParaRPr lang="en-US" dirty="0"/>
          </a:p>
          <a:p>
            <a:r>
              <a:rPr lang="en-US" dirty="0"/>
              <a:t> </a:t>
            </a:r>
          </a:p>
          <a:p>
            <a:r>
              <a:rPr lang="en-US" dirty="0"/>
              <a:t>(2022, June 15). Scrum Team Roles And Responsibilities: Scrum Master And Product Owner.</a:t>
            </a:r>
            <a:endParaRPr lang="en-US" b="1" dirty="0"/>
          </a:p>
          <a:p>
            <a:r>
              <a:rPr lang="en-US" u="sng" dirty="0">
                <a:hlinkClick r:id="rId10"/>
              </a:rPr>
              <a:t>https://www.softwaretestinghelp.com/scrum-roles-responsibilities/</a:t>
            </a:r>
            <a:endParaRPr lang="en-US" u="sng" dirty="0"/>
          </a:p>
          <a:p>
            <a:endParaRPr lang="en-US" dirty="0"/>
          </a:p>
          <a:p>
            <a:r>
              <a:rPr lang="en-US" dirty="0"/>
              <a:t>Coursera (2022, May 26). The 3 Scrum Roles and Responsibilities, Explained.</a:t>
            </a:r>
            <a:endParaRPr lang="en-US" b="1" dirty="0"/>
          </a:p>
          <a:p>
            <a:r>
              <a:rPr lang="en-US" u="sng" dirty="0">
                <a:hlinkClick r:id="rId11"/>
              </a:rPr>
              <a:t>https://www.coursera.org/articles/scrum-roles-and-responsibilities</a:t>
            </a:r>
            <a:endParaRPr lang="en-US" b="1" dirty="0"/>
          </a:p>
          <a:p>
            <a:endParaRPr lang="en-US" dirty="0">
              <a:solidFill>
                <a:srgbClr val="FFFFFF"/>
              </a:solidFill>
            </a:endParaRPr>
          </a:p>
        </p:txBody>
      </p:sp>
    </p:spTree>
    <p:extLst>
      <p:ext uri="{BB962C8B-B14F-4D97-AF65-F5344CB8AC3E}">
        <p14:creationId xmlns:p14="http://schemas.microsoft.com/office/powerpoint/2010/main" val="90916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10"/>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1944210" y="150921"/>
            <a:ext cx="8064763" cy="1251751"/>
          </a:xfrm>
        </p:spPr>
        <p:txBody>
          <a:bodyPr anchor="t">
            <a:normAutofit/>
          </a:bodyPr>
          <a:lstStyle/>
          <a:p>
            <a:pPr algn="ctr"/>
            <a:r>
              <a:rPr lang="en-US" dirty="0">
                <a:solidFill>
                  <a:srgbClr val="92D050"/>
                </a:solidFill>
                <a:latin typeface="Bell MT" panose="02020503060305020303" pitchFamily="18" charset="77"/>
              </a:rPr>
              <a:t>References </a:t>
            </a:r>
            <a:br>
              <a:rPr lang="en-US" dirty="0">
                <a:solidFill>
                  <a:srgbClr val="92D050"/>
                </a:solidFill>
                <a:latin typeface="Bell MT" panose="02020503060305020303" pitchFamily="18" charset="77"/>
              </a:rPr>
            </a:br>
            <a:r>
              <a:rPr lang="en-US" sz="1200" dirty="0">
                <a:solidFill>
                  <a:srgbClr val="92D050"/>
                </a:solidFill>
                <a:latin typeface="Bell MT" panose="02020503060305020303" pitchFamily="18" charset="77"/>
              </a:rPr>
              <a:t>(IMAGES)</a:t>
            </a:r>
            <a:endParaRPr lang="en-US" dirty="0">
              <a:solidFill>
                <a:srgbClr val="92D050"/>
              </a:solidFill>
              <a:latin typeface="Bell MT" panose="02020503060305020303" pitchFamily="18" charset="77"/>
            </a:endParaRP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1553584"/>
            <a:ext cx="10566141" cy="4652896"/>
          </a:xfrm>
        </p:spPr>
        <p:txBody>
          <a:bodyPr anchor="t">
            <a:normAutofit/>
          </a:bodyPr>
          <a:lstStyle/>
          <a:p>
            <a:r>
              <a:rPr lang="en-US" i="1" dirty="0">
                <a:latin typeface="Times New Roman" panose="02020603050405020304" pitchFamily="18" charset="0"/>
                <a:cs typeface="Times New Roman" panose="02020603050405020304" pitchFamily="18" charset="0"/>
              </a:rPr>
              <a:t>Figure 1: Three team members sitting around a table working as a group. Adapted from “ Software Development Team Structure: Things to Consider. By Irina </a:t>
            </a:r>
            <a:r>
              <a:rPr lang="en-US" i="1" dirty="0" err="1">
                <a:latin typeface="Times New Roman" panose="02020603050405020304" pitchFamily="18" charset="0"/>
                <a:cs typeface="Times New Roman" panose="02020603050405020304" pitchFamily="18" charset="0"/>
              </a:rPr>
              <a:t>Linnik</a:t>
            </a:r>
            <a:r>
              <a:rPr lang="en-US" i="1" dirty="0">
                <a:latin typeface="Times New Roman" panose="02020603050405020304" pitchFamily="18" charset="0"/>
                <a:cs typeface="Times New Roman" panose="02020603050405020304" pitchFamily="18" charset="0"/>
              </a:rPr>
              <a:t>. 2020 </a:t>
            </a:r>
            <a:r>
              <a:rPr lang="en-US" i="1" dirty="0" err="1">
                <a:latin typeface="Times New Roman" panose="02020603050405020304" pitchFamily="18" charset="0"/>
                <a:cs typeface="Times New Roman" panose="02020603050405020304" pitchFamily="18" charset="0"/>
              </a:rPr>
              <a:t>Softteco.com</a:t>
            </a:r>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Link: </a:t>
            </a:r>
            <a:r>
              <a:rPr lang="en-US" u="sng" dirty="0">
                <a:latin typeface="Times New Roman" panose="02020603050405020304" pitchFamily="18" charset="0"/>
                <a:cs typeface="Times New Roman" panose="02020603050405020304" pitchFamily="18" charset="0"/>
                <a:hlinkClick r:id="rId5"/>
              </a:rPr>
              <a:t>https://softteco.com/blog/software-development-team-structure</a:t>
            </a:r>
            <a:endParaRPr lang="en-US" u="sng" dirty="0">
              <a:latin typeface="Times New Roman" panose="02020603050405020304" pitchFamily="18" charset="0"/>
              <a:cs typeface="Times New Roman" panose="02020603050405020304" pitchFamily="18" charset="0"/>
            </a:endParaRPr>
          </a:p>
          <a:p>
            <a:endParaRPr lang="en-US" u="sng"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Figure 2: Six team members working as a group. Adapted from “Functional Sizing in Agile Projects. By </a:t>
            </a:r>
            <a:r>
              <a:rPr lang="en-US" i="1" dirty="0" err="1">
                <a:latin typeface="Times New Roman" panose="02020603050405020304" pitchFamily="18" charset="0"/>
                <a:cs typeface="Times New Roman" panose="02020603050405020304" pitchFamily="18" charset="0"/>
              </a:rPr>
              <a:t>Agus</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Wintarta</a:t>
            </a:r>
            <a:r>
              <a:rPr lang="en-US" i="1" dirty="0">
                <a:latin typeface="Times New Roman" panose="02020603050405020304" pitchFamily="18" charset="0"/>
                <a:cs typeface="Times New Roman" panose="02020603050405020304" pitchFamily="18" charset="0"/>
              </a:rPr>
              <a:t>. 2020  </a:t>
            </a:r>
            <a:r>
              <a:rPr lang="en-US" i="1" dirty="0" err="1">
                <a:latin typeface="Times New Roman" panose="02020603050405020304" pitchFamily="18" charset="0"/>
                <a:cs typeface="Times New Roman" panose="02020603050405020304" pitchFamily="18" charset="0"/>
              </a:rPr>
              <a:t>Mitrais.com</a:t>
            </a:r>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Link: </a:t>
            </a:r>
            <a:r>
              <a:rPr lang="en-US" u="sng" dirty="0">
                <a:latin typeface="Times New Roman" panose="02020603050405020304" pitchFamily="18" charset="0"/>
                <a:cs typeface="Times New Roman" panose="02020603050405020304" pitchFamily="18" charset="0"/>
                <a:hlinkClick r:id="rId6"/>
              </a:rPr>
              <a:t>https://www.mitrais.com/news-updates/functional-sizing-in-agile-projects/</a:t>
            </a:r>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Figure 3: Animation of the waterfall concept containing the different stages.“ A Complete Guide to the Waterfall Methodology. By Indeed Editor Team. 2020 </a:t>
            </a:r>
            <a:r>
              <a:rPr lang="en-US" i="1" dirty="0" err="1">
                <a:latin typeface="Times New Roman" panose="02020603050405020304" pitchFamily="18" charset="0"/>
                <a:cs typeface="Times New Roman" panose="02020603050405020304" pitchFamily="18" charset="0"/>
              </a:rPr>
              <a:t>Indeed.com</a:t>
            </a:r>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Link: </a:t>
            </a:r>
            <a:r>
              <a:rPr lang="en-US" u="sng" dirty="0">
                <a:latin typeface="Times New Roman" panose="02020603050405020304" pitchFamily="18" charset="0"/>
                <a:cs typeface="Times New Roman" panose="02020603050405020304" pitchFamily="18" charset="0"/>
                <a:hlinkClick r:id="rId7"/>
              </a:rPr>
              <a:t>https://www.indeed.com/career-advice/career-development/waterfall-methodology</a:t>
            </a:r>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dirty="0">
              <a:solidFill>
                <a:srgbClr val="FFFFFF"/>
              </a:solidFill>
            </a:endParaRPr>
          </a:p>
        </p:txBody>
      </p:sp>
    </p:spTree>
    <p:extLst>
      <p:ext uri="{BB962C8B-B14F-4D97-AF65-F5344CB8AC3E}">
        <p14:creationId xmlns:p14="http://schemas.microsoft.com/office/powerpoint/2010/main" val="301280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oftware Development Team Structure: Things To Consider">
            <a:extLst>
              <a:ext uri="{FF2B5EF4-FFF2-40B4-BE49-F238E27FC236}">
                <a16:creationId xmlns:a16="http://schemas.microsoft.com/office/drawing/2014/main" id="{B96AA090-2EFC-5036-8F41-84F8D35BCAA1}"/>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0" y="0"/>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C928C3-7B68-1B8A-DCCC-1E843D7FC31F}"/>
              </a:ext>
            </a:extLst>
          </p:cNvPr>
          <p:cNvSpPr>
            <a:spLocks noGrp="1"/>
          </p:cNvSpPr>
          <p:nvPr>
            <p:ph type="title"/>
          </p:nvPr>
        </p:nvSpPr>
        <p:spPr>
          <a:xfrm>
            <a:off x="810000" y="447188"/>
            <a:ext cx="10571998" cy="970450"/>
          </a:xfrm>
        </p:spPr>
        <p:txBody>
          <a:bodyPr>
            <a:normAutofit/>
          </a:bodyPr>
          <a:lstStyle/>
          <a:p>
            <a:pPr algn="ctr"/>
            <a:r>
              <a:rPr lang="en-US" sz="5400" dirty="0">
                <a:solidFill>
                  <a:srgbClr val="92D050"/>
                </a:solidFill>
                <a:latin typeface="Bell MT" panose="02020503060305020303" pitchFamily="18" charset="77"/>
              </a:rPr>
              <a:t>Scrum-agile Team</a:t>
            </a:r>
          </a:p>
        </p:txBody>
      </p:sp>
      <p:sp>
        <p:nvSpPr>
          <p:cNvPr id="3" name="Content Placeholder 2">
            <a:extLst>
              <a:ext uri="{FF2B5EF4-FFF2-40B4-BE49-F238E27FC236}">
                <a16:creationId xmlns:a16="http://schemas.microsoft.com/office/drawing/2014/main" id="{A4FEA76E-C372-D257-DAA1-810E7B3A2648}"/>
              </a:ext>
            </a:extLst>
          </p:cNvPr>
          <p:cNvSpPr>
            <a:spLocks noGrp="1"/>
          </p:cNvSpPr>
          <p:nvPr>
            <p:ph idx="1"/>
          </p:nvPr>
        </p:nvSpPr>
        <p:spPr>
          <a:xfrm>
            <a:off x="818712" y="2222287"/>
            <a:ext cx="10554574" cy="3636511"/>
          </a:xfrm>
        </p:spPr>
        <p:txBody>
          <a:bodyPr>
            <a:normAutofit/>
          </a:bodyPr>
          <a:lstStyle/>
          <a:p>
            <a:r>
              <a:rPr lang="en-US" sz="2800" b="1" dirty="0">
                <a:solidFill>
                  <a:srgbClr val="92D050"/>
                </a:solidFill>
                <a:latin typeface="Bell MT" panose="02020503060305020303" pitchFamily="18" charset="77"/>
              </a:rPr>
              <a:t>Product Owner</a:t>
            </a:r>
          </a:p>
          <a:p>
            <a:endParaRPr lang="en-US" sz="2800" b="1" dirty="0">
              <a:solidFill>
                <a:srgbClr val="92D050"/>
              </a:solidFill>
              <a:latin typeface="Bell MT" panose="02020503060305020303" pitchFamily="18" charset="77"/>
            </a:endParaRPr>
          </a:p>
          <a:p>
            <a:r>
              <a:rPr lang="en-US" sz="2800" b="1" dirty="0">
                <a:solidFill>
                  <a:srgbClr val="92D050"/>
                </a:solidFill>
                <a:latin typeface="Bell MT" panose="02020503060305020303" pitchFamily="18" charset="77"/>
              </a:rPr>
              <a:t>Scrum Master</a:t>
            </a:r>
          </a:p>
          <a:p>
            <a:endParaRPr lang="en-US" sz="2800" b="1" dirty="0">
              <a:solidFill>
                <a:srgbClr val="92D050"/>
              </a:solidFill>
              <a:latin typeface="Bell MT" panose="02020503060305020303" pitchFamily="18" charset="77"/>
            </a:endParaRPr>
          </a:p>
          <a:p>
            <a:r>
              <a:rPr lang="en-US" sz="2800" b="1" dirty="0">
                <a:solidFill>
                  <a:srgbClr val="92D050"/>
                </a:solidFill>
                <a:latin typeface="Bell MT" panose="02020503060305020303" pitchFamily="18" charset="77"/>
              </a:rPr>
              <a:t>Development Team</a:t>
            </a:r>
          </a:p>
        </p:txBody>
      </p:sp>
      <p:sp>
        <p:nvSpPr>
          <p:cNvPr id="5" name="TextBox 4">
            <a:extLst>
              <a:ext uri="{FF2B5EF4-FFF2-40B4-BE49-F238E27FC236}">
                <a16:creationId xmlns:a16="http://schemas.microsoft.com/office/drawing/2014/main" id="{FC23D5FC-DC0D-EE5C-F04A-A1C5AD97E688}"/>
              </a:ext>
            </a:extLst>
          </p:cNvPr>
          <p:cNvSpPr txBox="1"/>
          <p:nvPr/>
        </p:nvSpPr>
        <p:spPr>
          <a:xfrm>
            <a:off x="7350711" y="5734975"/>
            <a:ext cx="4447712" cy="553998"/>
          </a:xfrm>
          <a:prstGeom prst="rect">
            <a:avLst/>
          </a:prstGeom>
          <a:noFill/>
        </p:spPr>
        <p:txBody>
          <a:bodyPr wrap="square" rtlCol="0">
            <a:spAutoFit/>
          </a:bodyPr>
          <a:lstStyle/>
          <a:p>
            <a:r>
              <a:rPr lang="en-US" sz="1000" i="1" dirty="0">
                <a:latin typeface="Times New Roman" panose="02020603050405020304" pitchFamily="18" charset="0"/>
                <a:cs typeface="Times New Roman" panose="02020603050405020304" pitchFamily="18" charset="0"/>
              </a:rPr>
              <a:t>Figure 1: Three team members sitting around a table working as a group. Adapted from “ Software Development Team Structure: Things to Consider. By Irina </a:t>
            </a:r>
            <a:r>
              <a:rPr lang="en-US" sz="1000" i="1" dirty="0" err="1">
                <a:latin typeface="Times New Roman" panose="02020603050405020304" pitchFamily="18" charset="0"/>
                <a:cs typeface="Times New Roman" panose="02020603050405020304" pitchFamily="18" charset="0"/>
              </a:rPr>
              <a:t>Linnik</a:t>
            </a:r>
            <a:r>
              <a:rPr lang="en-US" sz="1000" i="1" dirty="0">
                <a:latin typeface="Times New Roman" panose="02020603050405020304" pitchFamily="18" charset="0"/>
                <a:cs typeface="Times New Roman" panose="02020603050405020304" pitchFamily="18" charset="0"/>
              </a:rPr>
              <a:t>. 2020 </a:t>
            </a:r>
            <a:r>
              <a:rPr lang="en-US" sz="1000" i="1" dirty="0" err="1">
                <a:latin typeface="Times New Roman" panose="02020603050405020304" pitchFamily="18" charset="0"/>
                <a:cs typeface="Times New Roman" panose="02020603050405020304" pitchFamily="18" charset="0"/>
              </a:rPr>
              <a:t>Softteco.com</a:t>
            </a:r>
            <a:endParaRPr lang="en-US"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053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10"/>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3459892" y="62145"/>
            <a:ext cx="6549081" cy="1145218"/>
          </a:xfrm>
        </p:spPr>
        <p:txBody>
          <a:bodyPr anchor="t">
            <a:normAutofit/>
          </a:bodyPr>
          <a:lstStyle/>
          <a:p>
            <a:r>
              <a:rPr lang="en-US" dirty="0">
                <a:solidFill>
                  <a:srgbClr val="92D050"/>
                </a:solidFill>
                <a:latin typeface="Bell MT" panose="02020503060305020303" pitchFamily="18" charset="77"/>
              </a:rPr>
              <a:t>Product Owner</a:t>
            </a: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1029810"/>
            <a:ext cx="11111878" cy="4953739"/>
          </a:xfrm>
        </p:spPr>
        <p:txBody>
          <a:bodyPr anchor="t">
            <a:normAutofit lnSpcReduction="10000"/>
          </a:bodyPr>
          <a:lstStyle/>
          <a:p>
            <a:pPr algn="ctr"/>
            <a:r>
              <a:rPr lang="en-US" dirty="0"/>
              <a:t>The product owner is responsible for understanding the business needs of the product, this consists of customer expectations, and market trends. The product owner makes sure the Scrum team is aligned with the goals of the overall product that the entire team is contributing to. The product owner has to understand how the Scrum team fits into the bigger picture goals and they continuously stay in touch with product managers and stakeholders outside the team.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Orders work by priority and manages the product backlog</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Makes sure to set the vision for the entire team</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Constant communication with external stakeholders so they can translate their needs to the rest of the team</a:t>
            </a:r>
          </a:p>
          <a:p>
            <a:endParaRPr lang="en-US" dirty="0"/>
          </a:p>
          <a:p>
            <a:pPr marL="285750" indent="-285750">
              <a:buFont typeface="Courier New" panose="02070309020205020404" pitchFamily="49" charset="0"/>
              <a:buChar char="o"/>
            </a:pPr>
            <a:r>
              <a:rPr lang="en-US" dirty="0"/>
              <a:t>Through communication and evaluation ensures team is focused on achieving product needs </a:t>
            </a:r>
          </a:p>
          <a:p>
            <a:pPr marL="285750" indent="-285750">
              <a:buFont typeface="Courier New" panose="02070309020205020404" pitchFamily="49" charset="0"/>
              <a:buChar char="o"/>
            </a:pPr>
            <a:endParaRPr lang="en-US" dirty="0">
              <a:solidFill>
                <a:srgbClr val="FFFFFF"/>
              </a:solidFill>
            </a:endParaRPr>
          </a:p>
        </p:txBody>
      </p:sp>
      <p:sp>
        <p:nvSpPr>
          <p:cNvPr id="5" name="TextBox 4">
            <a:extLst>
              <a:ext uri="{FF2B5EF4-FFF2-40B4-BE49-F238E27FC236}">
                <a16:creationId xmlns:a16="http://schemas.microsoft.com/office/drawing/2014/main" id="{93D0CD05-E90B-F945-18CC-206A37925DF7}"/>
              </a:ext>
            </a:extLst>
          </p:cNvPr>
          <p:cNvSpPr txBox="1"/>
          <p:nvPr/>
        </p:nvSpPr>
        <p:spPr>
          <a:xfrm>
            <a:off x="766439" y="6047432"/>
            <a:ext cx="11425561" cy="646331"/>
          </a:xfrm>
          <a:prstGeom prst="rect">
            <a:avLst/>
          </a:prstGeom>
          <a:noFill/>
        </p:spPr>
        <p:txBody>
          <a:bodyPr wrap="square" rtlCol="0">
            <a:spAutoFit/>
          </a:bodyPr>
          <a:lstStyle/>
          <a:p>
            <a:pPr algn="r"/>
            <a:r>
              <a:rPr lang="en-US" sz="900" dirty="0">
                <a:latin typeface="Times New Roman" panose="02020603050405020304" pitchFamily="18" charset="0"/>
                <a:cs typeface="Times New Roman" panose="02020603050405020304" pitchFamily="18" charset="0"/>
              </a:rPr>
              <a:t>(2022, June 15). Scrum Team Roles And Responsibilities: Scrum Master And Product Owner.</a:t>
            </a:r>
            <a:endParaRPr lang="en-US" sz="900" b="1" dirty="0">
              <a:latin typeface="Times New Roman" panose="02020603050405020304" pitchFamily="18" charset="0"/>
              <a:cs typeface="Times New Roman" panose="02020603050405020304" pitchFamily="18" charset="0"/>
            </a:endParaRPr>
          </a:p>
          <a:p>
            <a:pPr algn="r"/>
            <a:r>
              <a:rPr lang="en-US" sz="900" u="sng" dirty="0">
                <a:latin typeface="Times New Roman" panose="02020603050405020304" pitchFamily="18" charset="0"/>
                <a:cs typeface="Times New Roman" panose="02020603050405020304" pitchFamily="18" charset="0"/>
                <a:hlinkClick r:id="rId5"/>
              </a:rPr>
              <a:t>https://www.softwaretestinghelp.com/scrum-roles-responsibilities/</a:t>
            </a:r>
            <a:endParaRPr lang="en-US" sz="900" dirty="0">
              <a:latin typeface="Times New Roman" panose="02020603050405020304" pitchFamily="18" charset="0"/>
              <a:cs typeface="Times New Roman" panose="02020603050405020304" pitchFamily="18" charset="0"/>
            </a:endParaRPr>
          </a:p>
          <a:p>
            <a:pPr algn="r"/>
            <a:r>
              <a:rPr lang="en-US" sz="900" dirty="0">
                <a:latin typeface="Times New Roman" panose="02020603050405020304" pitchFamily="18" charset="0"/>
                <a:cs typeface="Times New Roman" panose="02020603050405020304" pitchFamily="18" charset="0"/>
              </a:rPr>
              <a:t>Coursera (2022, May 26). The 3 Scrum Roles and Responsibilities, Explained.</a:t>
            </a:r>
            <a:endParaRPr lang="en-US" sz="900" b="1" dirty="0">
              <a:latin typeface="Times New Roman" panose="02020603050405020304" pitchFamily="18" charset="0"/>
              <a:cs typeface="Times New Roman" panose="02020603050405020304" pitchFamily="18" charset="0"/>
            </a:endParaRPr>
          </a:p>
          <a:p>
            <a:pPr algn="r"/>
            <a:r>
              <a:rPr lang="en-US" sz="900" u="sng" dirty="0">
                <a:latin typeface="Times New Roman" panose="02020603050405020304" pitchFamily="18" charset="0"/>
                <a:cs typeface="Times New Roman" panose="02020603050405020304" pitchFamily="18" charset="0"/>
                <a:hlinkClick r:id="rId6"/>
              </a:rPr>
              <a:t>https://www.coursera.org/articles/scrum-roles-and-responsibilities</a:t>
            </a:r>
            <a:endParaRPr lang="en-US" sz="9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10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0"/>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2174790" y="1"/>
            <a:ext cx="7834184" cy="887766"/>
          </a:xfrm>
        </p:spPr>
        <p:txBody>
          <a:bodyPr anchor="t">
            <a:normAutofit fontScale="90000"/>
          </a:bodyPr>
          <a:lstStyle/>
          <a:p>
            <a:pPr algn="ctr"/>
            <a:r>
              <a:rPr lang="en-US" dirty="0">
                <a:solidFill>
                  <a:srgbClr val="92D050"/>
                </a:solidFill>
                <a:latin typeface="Bell MT" panose="02020503060305020303" pitchFamily="18" charset="77"/>
              </a:rPr>
              <a:t>Scrum Master</a:t>
            </a: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887768"/>
            <a:ext cx="11174021" cy="5095782"/>
          </a:xfrm>
        </p:spPr>
        <p:txBody>
          <a:bodyPr anchor="t">
            <a:normAutofit/>
          </a:bodyPr>
          <a:lstStyle/>
          <a:p>
            <a:r>
              <a:rPr lang="en-US" dirty="0"/>
              <a:t>The Scrum Master’s role is to ensure the team is following scrum values and is operating as effectively as possible. They focus on keeping the team on track, planning and leading meetings, and assisting the team in overcoming any obstacles they may face. The Scrum master is both a leader and a behind-the-scenes supporter of the team because of this they can be described as a ”servant leader” of the Scrum team.</a:t>
            </a:r>
          </a:p>
          <a:p>
            <a:pPr marL="285750" indent="-285750">
              <a:buFont typeface="Courier New" panose="02070309020205020404" pitchFamily="49" charset="0"/>
              <a:buChar char="o"/>
            </a:pPr>
            <a:r>
              <a:rPr lang="en-US" dirty="0"/>
              <a:t>Facilitate daily Scrum meetings</a:t>
            </a:r>
          </a:p>
          <a:p>
            <a:pPr marL="285750" indent="-285750">
              <a:buFont typeface="Courier New" panose="02070309020205020404" pitchFamily="49" charset="0"/>
              <a:buChar char="o"/>
            </a:pPr>
            <a:r>
              <a:rPr lang="en-US" dirty="0"/>
              <a:t>Lead sprint planning meetings</a:t>
            </a:r>
          </a:p>
          <a:p>
            <a:pPr marL="285750" indent="-285750">
              <a:buFont typeface="Courier New" panose="02070309020205020404" pitchFamily="49" charset="0"/>
              <a:buChar char="o"/>
            </a:pPr>
            <a:r>
              <a:rPr lang="en-US" dirty="0"/>
              <a:t>Utilizes “retrospective” reviews to understand what went well and what can be improved in the following sprint</a:t>
            </a:r>
          </a:p>
          <a:p>
            <a:pPr marL="285750" indent="-285750">
              <a:buFont typeface="Courier New" panose="02070309020205020404" pitchFamily="49" charset="0"/>
              <a:buChar char="o"/>
            </a:pPr>
            <a:r>
              <a:rPr lang="en-US" dirty="0"/>
              <a:t>Utilizes individual meetings and other forms of communication to keep a pulse on team members</a:t>
            </a:r>
          </a:p>
          <a:p>
            <a:pPr marL="285750" indent="-285750">
              <a:buFont typeface="Courier New" panose="02070309020205020404" pitchFamily="49" charset="0"/>
              <a:buChar char="o"/>
            </a:pPr>
            <a:r>
              <a:rPr lang="en-US" dirty="0"/>
              <a:t>Manages obstacles that the team may have by communicating with stakeholders outside the team</a:t>
            </a:r>
          </a:p>
          <a:p>
            <a:pPr marL="285750" indent="-285750">
              <a:buFont typeface="Courier New" panose="02070309020205020404" pitchFamily="49" charset="0"/>
              <a:buChar char="o"/>
            </a:pPr>
            <a:endParaRPr lang="en-US" dirty="0">
              <a:solidFill>
                <a:srgbClr val="FFFFFF"/>
              </a:solidFill>
            </a:endParaRPr>
          </a:p>
        </p:txBody>
      </p:sp>
      <p:sp>
        <p:nvSpPr>
          <p:cNvPr id="5" name="TextBox 4">
            <a:extLst>
              <a:ext uri="{FF2B5EF4-FFF2-40B4-BE49-F238E27FC236}">
                <a16:creationId xmlns:a16="http://schemas.microsoft.com/office/drawing/2014/main" id="{95EDF7C8-0FE3-0272-9785-2A8B447300DF}"/>
              </a:ext>
            </a:extLst>
          </p:cNvPr>
          <p:cNvSpPr txBox="1"/>
          <p:nvPr/>
        </p:nvSpPr>
        <p:spPr>
          <a:xfrm>
            <a:off x="1180730" y="6055863"/>
            <a:ext cx="10937289" cy="646331"/>
          </a:xfrm>
          <a:prstGeom prst="rect">
            <a:avLst/>
          </a:prstGeom>
          <a:noFill/>
        </p:spPr>
        <p:txBody>
          <a:bodyPr wrap="square" rtlCol="0">
            <a:spAutoFit/>
          </a:bodyPr>
          <a:lstStyle/>
          <a:p>
            <a:pPr algn="r"/>
            <a:r>
              <a:rPr lang="en-US" sz="900" dirty="0">
                <a:latin typeface="Times New Roman" panose="02020603050405020304" pitchFamily="18" charset="0"/>
                <a:cs typeface="Times New Roman" panose="02020603050405020304" pitchFamily="18" charset="0"/>
              </a:rPr>
              <a:t>(2022, June 15). Scrum Team Roles And Responsibilities: Scrum Master And Product Owner.</a:t>
            </a:r>
            <a:endParaRPr lang="en-US" sz="900" b="1" dirty="0">
              <a:latin typeface="Times New Roman" panose="02020603050405020304" pitchFamily="18" charset="0"/>
              <a:cs typeface="Times New Roman" panose="02020603050405020304" pitchFamily="18" charset="0"/>
            </a:endParaRPr>
          </a:p>
          <a:p>
            <a:pPr algn="r"/>
            <a:r>
              <a:rPr lang="en-US" sz="900" u="sng" dirty="0">
                <a:latin typeface="Times New Roman" panose="02020603050405020304" pitchFamily="18" charset="0"/>
                <a:cs typeface="Times New Roman" panose="02020603050405020304" pitchFamily="18" charset="0"/>
                <a:hlinkClick r:id="rId5"/>
              </a:rPr>
              <a:t>https://www.softwaretestinghelp.com/scrum-roles-responsibilities/</a:t>
            </a:r>
            <a:endParaRPr lang="en-US" sz="900" dirty="0">
              <a:latin typeface="Times New Roman" panose="02020603050405020304" pitchFamily="18" charset="0"/>
              <a:cs typeface="Times New Roman" panose="02020603050405020304" pitchFamily="18" charset="0"/>
            </a:endParaRPr>
          </a:p>
          <a:p>
            <a:pPr algn="r"/>
            <a:r>
              <a:rPr lang="en-US" sz="900" dirty="0">
                <a:latin typeface="Times New Roman" panose="02020603050405020304" pitchFamily="18" charset="0"/>
                <a:cs typeface="Times New Roman" panose="02020603050405020304" pitchFamily="18" charset="0"/>
              </a:rPr>
              <a:t>Coursera (2022, May 26). The 3 Scrum Roles and Responsibilities, Explained.</a:t>
            </a:r>
            <a:endParaRPr lang="en-US" sz="900" b="1" dirty="0">
              <a:latin typeface="Times New Roman" panose="02020603050405020304" pitchFamily="18" charset="0"/>
              <a:cs typeface="Times New Roman" panose="02020603050405020304" pitchFamily="18" charset="0"/>
            </a:endParaRPr>
          </a:p>
          <a:p>
            <a:pPr algn="r"/>
            <a:r>
              <a:rPr lang="en-US" sz="900" u="sng" dirty="0">
                <a:latin typeface="Times New Roman" panose="02020603050405020304" pitchFamily="18" charset="0"/>
                <a:cs typeface="Times New Roman" panose="02020603050405020304" pitchFamily="18" charset="0"/>
                <a:hlinkClick r:id="rId6"/>
              </a:rPr>
              <a:t>https://www.coursera.org/articles/scrum-roles-and-responsibilities</a:t>
            </a:r>
            <a:endParaRPr lang="en-US" sz="9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494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10"/>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803190" y="79899"/>
            <a:ext cx="10849232" cy="1047565"/>
          </a:xfrm>
        </p:spPr>
        <p:txBody>
          <a:bodyPr anchor="t">
            <a:normAutofit/>
          </a:bodyPr>
          <a:lstStyle/>
          <a:p>
            <a:pPr algn="ctr"/>
            <a:r>
              <a:rPr lang="en-US" dirty="0">
                <a:solidFill>
                  <a:srgbClr val="92D050"/>
                </a:solidFill>
                <a:latin typeface="Bell MT" panose="02020503060305020303" pitchFamily="18" charset="77"/>
              </a:rPr>
              <a:t>Development Team</a:t>
            </a: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985421"/>
            <a:ext cx="11040856" cy="5066449"/>
          </a:xfrm>
        </p:spPr>
        <p:txBody>
          <a:bodyPr anchor="t">
            <a:normAutofit/>
          </a:bodyPr>
          <a:lstStyle/>
          <a:p>
            <a:pPr algn="ctr"/>
            <a:r>
              <a:rPr lang="en-US" dirty="0"/>
              <a:t>The development team does the hands-on work of completing tasks in a Scrum sprint. Some  development team members may be computer engineers, designers, writers, data analysis, and any other role to help the team reach the sprint goal.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Assist in goal setting and sprint planning</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Utilizes expertise to design, program, or improve products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Utilizes data to understand the best practices for development</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Works on quality assurance such as testing products and prototypes</a:t>
            </a:r>
          </a:p>
          <a:p>
            <a:pPr marL="285750" indent="-285750">
              <a:buFont typeface="Courier New" panose="02070309020205020404" pitchFamily="49" charset="0"/>
              <a:buChar char="o"/>
            </a:pPr>
            <a:endParaRPr lang="en-US" dirty="0">
              <a:solidFill>
                <a:srgbClr val="FFFFFF"/>
              </a:solidFill>
            </a:endParaRPr>
          </a:p>
        </p:txBody>
      </p:sp>
      <p:sp>
        <p:nvSpPr>
          <p:cNvPr id="5" name="TextBox 4">
            <a:extLst>
              <a:ext uri="{FF2B5EF4-FFF2-40B4-BE49-F238E27FC236}">
                <a16:creationId xmlns:a16="http://schemas.microsoft.com/office/drawing/2014/main" id="{8E329CA9-4799-2527-306D-842411BC0BFC}"/>
              </a:ext>
            </a:extLst>
          </p:cNvPr>
          <p:cNvSpPr txBox="1"/>
          <p:nvPr/>
        </p:nvSpPr>
        <p:spPr>
          <a:xfrm>
            <a:off x="1032672" y="6051870"/>
            <a:ext cx="11040856" cy="646331"/>
          </a:xfrm>
          <a:prstGeom prst="rect">
            <a:avLst/>
          </a:prstGeom>
          <a:noFill/>
        </p:spPr>
        <p:txBody>
          <a:bodyPr wrap="square" rtlCol="0">
            <a:spAutoFit/>
          </a:bodyPr>
          <a:lstStyle/>
          <a:p>
            <a:pPr algn="r"/>
            <a:r>
              <a:rPr lang="en-US" sz="900" dirty="0">
                <a:latin typeface="Times New Roman" panose="02020603050405020304" pitchFamily="18" charset="0"/>
                <a:cs typeface="Times New Roman" panose="02020603050405020304" pitchFamily="18" charset="0"/>
              </a:rPr>
              <a:t>(2022, June 15). Scrum Team Roles And Responsibilities: Scrum Master And Product Owner.</a:t>
            </a:r>
            <a:endParaRPr lang="en-US" sz="900" b="1" dirty="0">
              <a:latin typeface="Times New Roman" panose="02020603050405020304" pitchFamily="18" charset="0"/>
              <a:cs typeface="Times New Roman" panose="02020603050405020304" pitchFamily="18" charset="0"/>
            </a:endParaRPr>
          </a:p>
          <a:p>
            <a:pPr algn="r"/>
            <a:r>
              <a:rPr lang="en-US" sz="900" u="sng" dirty="0">
                <a:latin typeface="Times New Roman" panose="02020603050405020304" pitchFamily="18" charset="0"/>
                <a:cs typeface="Times New Roman" panose="02020603050405020304" pitchFamily="18" charset="0"/>
                <a:hlinkClick r:id="rId5"/>
              </a:rPr>
              <a:t>https://www.softwaretestinghelp.com/scrum-roles-responsibilities/</a:t>
            </a:r>
            <a:endParaRPr lang="en-US" sz="900" dirty="0">
              <a:latin typeface="Times New Roman" panose="02020603050405020304" pitchFamily="18" charset="0"/>
              <a:cs typeface="Times New Roman" panose="02020603050405020304" pitchFamily="18" charset="0"/>
            </a:endParaRPr>
          </a:p>
          <a:p>
            <a:pPr algn="r"/>
            <a:r>
              <a:rPr lang="en-US" sz="900" dirty="0">
                <a:latin typeface="Times New Roman" panose="02020603050405020304" pitchFamily="18" charset="0"/>
                <a:cs typeface="Times New Roman" panose="02020603050405020304" pitchFamily="18" charset="0"/>
              </a:rPr>
              <a:t>Coursera (2022, May 26). The 3 Scrum Roles and Responsibilities, Explained.</a:t>
            </a:r>
            <a:endParaRPr lang="en-US" sz="900" b="1" dirty="0">
              <a:latin typeface="Times New Roman" panose="02020603050405020304" pitchFamily="18" charset="0"/>
              <a:cs typeface="Times New Roman" panose="02020603050405020304" pitchFamily="18" charset="0"/>
            </a:endParaRPr>
          </a:p>
          <a:p>
            <a:pPr algn="r"/>
            <a:r>
              <a:rPr lang="en-US" sz="900" u="sng" dirty="0">
                <a:latin typeface="Times New Roman" panose="02020603050405020304" pitchFamily="18" charset="0"/>
                <a:cs typeface="Times New Roman" panose="02020603050405020304" pitchFamily="18" charset="0"/>
                <a:hlinkClick r:id="rId6"/>
              </a:rPr>
              <a:t>https://www.coursera.org/articles/scrum-roles-and-responsibilities</a:t>
            </a:r>
            <a:endParaRPr lang="en-US" sz="9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12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unctional Sizing in Agile Projects | Mitrais Blog">
            <a:extLst>
              <a:ext uri="{FF2B5EF4-FFF2-40B4-BE49-F238E27FC236}">
                <a16:creationId xmlns:a16="http://schemas.microsoft.com/office/drawing/2014/main" id="{C0278187-93AE-271E-0D18-530AD6249B47}"/>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7110" b="-1"/>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874D95-4AA1-3C5E-977D-4AE5E32A570D}"/>
              </a:ext>
            </a:extLst>
          </p:cNvPr>
          <p:cNvSpPr>
            <a:spLocks noGrp="1"/>
          </p:cNvSpPr>
          <p:nvPr>
            <p:ph type="title"/>
          </p:nvPr>
        </p:nvSpPr>
        <p:spPr>
          <a:xfrm>
            <a:off x="810000" y="447188"/>
            <a:ext cx="10571998" cy="4568696"/>
          </a:xfrm>
        </p:spPr>
        <p:txBody>
          <a:bodyPr>
            <a:noAutofit/>
          </a:bodyPr>
          <a:lstStyle/>
          <a:p>
            <a:pPr algn="ctr"/>
            <a:r>
              <a:rPr lang="en-US" sz="4400" dirty="0">
                <a:solidFill>
                  <a:schemeClr val="bg2">
                    <a:lumMod val="25000"/>
                    <a:lumOff val="75000"/>
                  </a:schemeClr>
                </a:solidFill>
                <a:latin typeface="Bell MT" panose="02020503060305020303" pitchFamily="18" charset="77"/>
              </a:rPr>
              <a:t>SDLC (Software Development Life Cycle)</a:t>
            </a:r>
            <a:br>
              <a:rPr lang="en-US" sz="4400" dirty="0">
                <a:solidFill>
                  <a:schemeClr val="bg2">
                    <a:lumMod val="25000"/>
                    <a:lumOff val="75000"/>
                  </a:schemeClr>
                </a:solidFill>
                <a:latin typeface="Bell MT" panose="02020503060305020303" pitchFamily="18" charset="77"/>
              </a:rPr>
            </a:br>
            <a:r>
              <a:rPr lang="en-US" sz="4400" dirty="0">
                <a:solidFill>
                  <a:schemeClr val="bg2">
                    <a:lumMod val="25000"/>
                    <a:lumOff val="75000"/>
                  </a:schemeClr>
                </a:solidFill>
                <a:latin typeface="Bell MT" panose="02020503060305020303" pitchFamily="18" charset="77"/>
              </a:rPr>
              <a:t>And</a:t>
            </a:r>
            <a:br>
              <a:rPr lang="en-US" sz="4400" dirty="0">
                <a:solidFill>
                  <a:schemeClr val="bg2">
                    <a:lumMod val="25000"/>
                    <a:lumOff val="75000"/>
                  </a:schemeClr>
                </a:solidFill>
                <a:latin typeface="Bell MT" panose="02020503060305020303" pitchFamily="18" charset="77"/>
              </a:rPr>
            </a:br>
            <a:r>
              <a:rPr lang="en-US" sz="4400" dirty="0">
                <a:solidFill>
                  <a:schemeClr val="bg2">
                    <a:lumMod val="25000"/>
                    <a:lumOff val="75000"/>
                  </a:schemeClr>
                </a:solidFill>
                <a:latin typeface="Bell MT" panose="02020503060305020303" pitchFamily="18" charset="77"/>
              </a:rPr>
              <a:t>The Agile Approach</a:t>
            </a:r>
            <a:br>
              <a:rPr lang="en-US" sz="4400" dirty="0"/>
            </a:br>
            <a:endParaRPr lang="en-US" sz="4400" dirty="0"/>
          </a:p>
        </p:txBody>
      </p:sp>
      <p:sp>
        <p:nvSpPr>
          <p:cNvPr id="4" name="TextBox 3">
            <a:extLst>
              <a:ext uri="{FF2B5EF4-FFF2-40B4-BE49-F238E27FC236}">
                <a16:creationId xmlns:a16="http://schemas.microsoft.com/office/drawing/2014/main" id="{BE40E5E8-5ADB-0CA4-7654-A69474F8195E}"/>
              </a:ext>
            </a:extLst>
          </p:cNvPr>
          <p:cNvSpPr txBox="1"/>
          <p:nvPr/>
        </p:nvSpPr>
        <p:spPr>
          <a:xfrm>
            <a:off x="8780016" y="5859262"/>
            <a:ext cx="3116062" cy="553998"/>
          </a:xfrm>
          <a:prstGeom prst="rect">
            <a:avLst/>
          </a:prstGeom>
          <a:noFill/>
        </p:spPr>
        <p:txBody>
          <a:bodyPr wrap="square" rtlCol="0">
            <a:spAutoFit/>
          </a:bodyPr>
          <a:lstStyle/>
          <a:p>
            <a:r>
              <a:rPr lang="en-US" sz="1000" i="1" dirty="0">
                <a:latin typeface="Times New Roman" panose="02020603050405020304" pitchFamily="18" charset="0"/>
                <a:cs typeface="Times New Roman" panose="02020603050405020304" pitchFamily="18" charset="0"/>
              </a:rPr>
              <a:t>Figure 2: Six team members working as a group. Adapted from “Functional Sizing in Agile Projects. By </a:t>
            </a:r>
            <a:r>
              <a:rPr lang="en-US" sz="1000" i="1" dirty="0" err="1">
                <a:latin typeface="Times New Roman" panose="02020603050405020304" pitchFamily="18" charset="0"/>
                <a:cs typeface="Times New Roman" panose="02020603050405020304" pitchFamily="18" charset="0"/>
              </a:rPr>
              <a:t>Agus</a:t>
            </a:r>
            <a:r>
              <a:rPr lang="en-US" sz="1000" i="1" dirty="0">
                <a:latin typeface="Times New Roman" panose="02020603050405020304" pitchFamily="18" charset="0"/>
                <a:cs typeface="Times New Roman" panose="02020603050405020304" pitchFamily="18" charset="0"/>
              </a:rPr>
              <a:t> </a:t>
            </a:r>
            <a:r>
              <a:rPr lang="en-US" sz="1000" i="1" dirty="0" err="1">
                <a:latin typeface="Times New Roman" panose="02020603050405020304" pitchFamily="18" charset="0"/>
                <a:cs typeface="Times New Roman" panose="02020603050405020304" pitchFamily="18" charset="0"/>
              </a:rPr>
              <a:t>Wintarta</a:t>
            </a:r>
            <a:r>
              <a:rPr lang="en-US" sz="1000" i="1" dirty="0">
                <a:latin typeface="Times New Roman" panose="02020603050405020304" pitchFamily="18" charset="0"/>
                <a:cs typeface="Times New Roman" panose="02020603050405020304" pitchFamily="18" charset="0"/>
              </a:rPr>
              <a:t>. 2020  </a:t>
            </a:r>
            <a:r>
              <a:rPr lang="en-US" sz="1000" i="1" dirty="0" err="1">
                <a:latin typeface="Times New Roman" panose="02020603050405020304" pitchFamily="18" charset="0"/>
                <a:cs typeface="Times New Roman" panose="02020603050405020304" pitchFamily="18" charset="0"/>
              </a:rPr>
              <a:t>Mitrais.com</a:t>
            </a:r>
            <a:endParaRPr lang="en-US"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7809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0" y="-22195"/>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914400" y="62145"/>
            <a:ext cx="10577384" cy="861134"/>
          </a:xfrm>
        </p:spPr>
        <p:txBody>
          <a:bodyPr anchor="t">
            <a:normAutofit/>
          </a:bodyPr>
          <a:lstStyle/>
          <a:p>
            <a:r>
              <a:rPr lang="en-US" sz="4000" dirty="0">
                <a:solidFill>
                  <a:srgbClr val="95F730"/>
                </a:solidFill>
                <a:latin typeface="Bell MT" panose="02020503060305020303" pitchFamily="18" charset="77"/>
              </a:rPr>
              <a:t>SDLC (Software Development Life Cycle)</a:t>
            </a:r>
            <a:endParaRPr lang="en-US" sz="4000" dirty="0">
              <a:solidFill>
                <a:srgbClr val="95F730"/>
              </a:solidFill>
            </a:endParaRP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790113"/>
            <a:ext cx="11245762" cy="5412979"/>
          </a:xfrm>
        </p:spPr>
        <p:txBody>
          <a:bodyPr anchor="t">
            <a:normAutofit lnSpcReduction="10000"/>
          </a:bodyPr>
          <a:lstStyle/>
          <a:p>
            <a:pPr marL="285750" indent="-285750">
              <a:buFont typeface="Courier New" panose="02070309020205020404" pitchFamily="49" charset="0"/>
              <a:buChar char="o"/>
            </a:pPr>
            <a:r>
              <a:rPr lang="en-US" u="sng" dirty="0">
                <a:solidFill>
                  <a:srgbClr val="FFFFFF"/>
                </a:solidFill>
              </a:rPr>
              <a:t>Planning</a:t>
            </a:r>
            <a:r>
              <a:rPr lang="en-US" dirty="0">
                <a:solidFill>
                  <a:srgbClr val="FFFFFF"/>
                </a:solidFill>
              </a:rPr>
              <a:t> –  Project leaders evaluate the terms of the project</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u="sng" dirty="0">
                <a:solidFill>
                  <a:srgbClr val="FFFFFF"/>
                </a:solidFill>
              </a:rPr>
              <a:t>Define Requirements </a:t>
            </a:r>
            <a:r>
              <a:rPr lang="en-US" dirty="0">
                <a:solidFill>
                  <a:srgbClr val="FFFFFF"/>
                </a:solidFill>
              </a:rPr>
              <a:t>– D</a:t>
            </a:r>
            <a:r>
              <a:rPr lang="en-US" dirty="0"/>
              <a:t>etermine requirements and what the application is supposed to do</a:t>
            </a:r>
            <a:endParaRPr lang="en-US" dirty="0">
              <a:solidFill>
                <a:srgbClr val="FFFFFF"/>
              </a:solidFill>
            </a:endParaRP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u="sng" dirty="0">
                <a:solidFill>
                  <a:srgbClr val="FFFFFF"/>
                </a:solidFill>
              </a:rPr>
              <a:t>Design and Prototyping </a:t>
            </a:r>
            <a:r>
              <a:rPr lang="en-US" dirty="0">
                <a:solidFill>
                  <a:srgbClr val="FFFFFF"/>
                </a:solidFill>
              </a:rPr>
              <a:t>–  Model the way the software application will work</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u="sng" dirty="0">
                <a:solidFill>
                  <a:srgbClr val="FFFFFF"/>
                </a:solidFill>
              </a:rPr>
              <a:t>Software Development </a:t>
            </a:r>
            <a:r>
              <a:rPr lang="en-US" dirty="0">
                <a:solidFill>
                  <a:srgbClr val="FFFFFF"/>
                </a:solidFill>
              </a:rPr>
              <a:t>–  Write the program</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u="sng" dirty="0">
                <a:solidFill>
                  <a:srgbClr val="FFFFFF"/>
                </a:solidFill>
              </a:rPr>
              <a:t>Testing</a:t>
            </a:r>
            <a:r>
              <a:rPr lang="en-US" dirty="0">
                <a:solidFill>
                  <a:srgbClr val="FFFFFF"/>
                </a:solidFill>
              </a:rPr>
              <a:t> –  Test must be done before making product available to the users</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u="sng" dirty="0">
                <a:solidFill>
                  <a:srgbClr val="FFFFFF"/>
                </a:solidFill>
              </a:rPr>
              <a:t>Deployment</a:t>
            </a:r>
            <a:r>
              <a:rPr lang="en-US" dirty="0">
                <a:solidFill>
                  <a:srgbClr val="FFFFFF"/>
                </a:solidFill>
              </a:rPr>
              <a:t> –  The product is made available to users in this phase</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u="sng" dirty="0">
                <a:solidFill>
                  <a:srgbClr val="FFFFFF"/>
                </a:solidFill>
              </a:rPr>
              <a:t>Operations and Maintenance </a:t>
            </a:r>
            <a:r>
              <a:rPr lang="en-US" dirty="0">
                <a:solidFill>
                  <a:srgbClr val="FFFFFF"/>
                </a:solidFill>
              </a:rPr>
              <a:t>– Maintain the product after release for example, updates and bug fixes</a:t>
            </a:r>
          </a:p>
        </p:txBody>
      </p:sp>
      <p:sp>
        <p:nvSpPr>
          <p:cNvPr id="5" name="TextBox 4">
            <a:extLst>
              <a:ext uri="{FF2B5EF4-FFF2-40B4-BE49-F238E27FC236}">
                <a16:creationId xmlns:a16="http://schemas.microsoft.com/office/drawing/2014/main" id="{CCFECB71-77E3-5BCB-43DC-713FCB60A786}"/>
              </a:ext>
            </a:extLst>
          </p:cNvPr>
          <p:cNvSpPr txBox="1"/>
          <p:nvPr/>
        </p:nvSpPr>
        <p:spPr>
          <a:xfrm>
            <a:off x="7057639" y="6319388"/>
            <a:ext cx="5131293" cy="400110"/>
          </a:xfrm>
          <a:prstGeom prst="rect">
            <a:avLst/>
          </a:prstGeom>
          <a:noFill/>
        </p:spPr>
        <p:txBody>
          <a:bodyPr wrap="square" rtlCol="0">
            <a:spAutoFit/>
          </a:bodyPr>
          <a:lstStyle/>
          <a:p>
            <a:pPr algn="r"/>
            <a:r>
              <a:rPr lang="en-US" sz="1000" dirty="0">
                <a:latin typeface="Times New Roman" panose="02020603050405020304" pitchFamily="18" charset="0"/>
                <a:cs typeface="Times New Roman" panose="02020603050405020304" pitchFamily="18" charset="0"/>
              </a:rPr>
              <a:t>Jevtic, G. (2019, May 15).  What is SDLC? Phases of Software Development, Models, &amp; Best Practices </a:t>
            </a:r>
            <a:r>
              <a:rPr lang="en-US" sz="1000" u="sng" dirty="0">
                <a:latin typeface="Times New Roman" panose="02020603050405020304" pitchFamily="18" charset="0"/>
                <a:cs typeface="Times New Roman" panose="02020603050405020304" pitchFamily="18" charset="0"/>
                <a:hlinkClick r:id="rId5"/>
              </a:rPr>
              <a:t>https://phoenixnap.com/blog/software-development-life-cycle</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204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10"/>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2656702" y="1"/>
            <a:ext cx="7352271" cy="979572"/>
          </a:xfrm>
        </p:spPr>
        <p:txBody>
          <a:bodyPr anchor="t">
            <a:normAutofit/>
          </a:bodyPr>
          <a:lstStyle/>
          <a:p>
            <a:r>
              <a:rPr lang="en-US" dirty="0">
                <a:solidFill>
                  <a:srgbClr val="95F730"/>
                </a:solidFill>
                <a:latin typeface="Bell MT" panose="02020503060305020303" pitchFamily="18" charset="77"/>
              </a:rPr>
              <a:t>The Agile Approach</a:t>
            </a: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1074198"/>
            <a:ext cx="11159265" cy="5132282"/>
          </a:xfrm>
        </p:spPr>
        <p:txBody>
          <a:bodyPr anchor="t">
            <a:normAutofit/>
          </a:bodyPr>
          <a:lstStyle/>
          <a:p>
            <a:pPr marL="285750" indent="-285750">
              <a:buFont typeface="Courier New" panose="02070309020205020404" pitchFamily="49" charset="0"/>
              <a:buChar char="o"/>
            </a:pPr>
            <a:r>
              <a:rPr lang="en-US" u="sng" dirty="0"/>
              <a:t>Requirements</a:t>
            </a:r>
            <a:r>
              <a:rPr lang="en-US" dirty="0"/>
              <a:t> – Product owner and Stakeholder create a development plan for the project by conducting an overall assessment</a:t>
            </a:r>
            <a:endParaRPr lang="en-US" u="sng" dirty="0"/>
          </a:p>
          <a:p>
            <a:pPr marL="285750" indent="-285750">
              <a:buFont typeface="Courier New" panose="02070309020205020404" pitchFamily="49" charset="0"/>
              <a:buChar char="o"/>
            </a:pPr>
            <a:r>
              <a:rPr lang="en-US" u="sng" dirty="0"/>
              <a:t>Design</a:t>
            </a:r>
            <a:r>
              <a:rPr lang="en-US" dirty="0"/>
              <a:t> – Software development team learns about the requirements and starts planning and developing a prototype</a:t>
            </a:r>
            <a:endParaRPr lang="en-US" u="sng" dirty="0"/>
          </a:p>
          <a:p>
            <a:pPr marL="285750" indent="-285750">
              <a:buFont typeface="Courier New" panose="02070309020205020404" pitchFamily="49" charset="0"/>
              <a:buChar char="o"/>
            </a:pPr>
            <a:r>
              <a:rPr lang="en-US" u="sng" dirty="0"/>
              <a:t>Development and Coding</a:t>
            </a:r>
            <a:r>
              <a:rPr lang="en-US" dirty="0"/>
              <a:t> – Utilizing Sprints the team will start to develop the product improving the product after each sprint. Each cycle includes testing in the case bugs are found they can be handle immediately</a:t>
            </a:r>
            <a:endParaRPr lang="en-US" u="sng" dirty="0"/>
          </a:p>
          <a:p>
            <a:pPr marL="285750" indent="-285750">
              <a:buFont typeface="Courier New" panose="02070309020205020404" pitchFamily="49" charset="0"/>
              <a:buChar char="o"/>
            </a:pPr>
            <a:r>
              <a:rPr lang="en-US" u="sng" dirty="0"/>
              <a:t>Integration and testing</a:t>
            </a:r>
            <a:r>
              <a:rPr lang="en-US" dirty="0"/>
              <a:t> – Product becomes available to the consumers allowing the team to run more test on a larger scale. Feedback is also collected during this phase.</a:t>
            </a:r>
            <a:endParaRPr lang="en-US" u="sng" dirty="0"/>
          </a:p>
          <a:p>
            <a:pPr marL="285750" indent="-285750">
              <a:buFont typeface="Courier New" panose="02070309020205020404" pitchFamily="49" charset="0"/>
              <a:buChar char="o"/>
            </a:pPr>
            <a:r>
              <a:rPr lang="en-US" u="sng" dirty="0"/>
              <a:t>Implementation and Deployment</a:t>
            </a:r>
            <a:r>
              <a:rPr lang="en-US" dirty="0"/>
              <a:t> – Software is fully deployed during this phase. Now the team focuses on maintenance, updates, and ongoing support of the product. </a:t>
            </a:r>
            <a:endParaRPr lang="en-US" u="sng" dirty="0"/>
          </a:p>
          <a:p>
            <a:pPr marL="285750" indent="-285750">
              <a:buFont typeface="Courier New" panose="02070309020205020404" pitchFamily="49" charset="0"/>
              <a:buChar char="o"/>
            </a:pPr>
            <a:r>
              <a:rPr lang="en-US" u="sng" dirty="0"/>
              <a:t>Review</a:t>
            </a:r>
            <a:r>
              <a:rPr lang="en-US" dirty="0"/>
              <a:t> – Development team presents meeting the requirements to the owner  and the results achieved. At this point the Agile development team phases start over. This is either with a new iteration or or moving to the next stage and scaling agile.</a:t>
            </a:r>
            <a:endParaRPr lang="en-US" dirty="0">
              <a:solidFill>
                <a:srgbClr val="FFFFFF"/>
              </a:solidFill>
            </a:endParaRPr>
          </a:p>
        </p:txBody>
      </p:sp>
      <p:sp>
        <p:nvSpPr>
          <p:cNvPr id="5" name="TextBox 4">
            <a:extLst>
              <a:ext uri="{FF2B5EF4-FFF2-40B4-BE49-F238E27FC236}">
                <a16:creationId xmlns:a16="http://schemas.microsoft.com/office/drawing/2014/main" id="{07C9B2BE-6F7C-9A93-D58D-F9C6644A755B}"/>
              </a:ext>
            </a:extLst>
          </p:cNvPr>
          <p:cNvSpPr txBox="1"/>
          <p:nvPr/>
        </p:nvSpPr>
        <p:spPr>
          <a:xfrm>
            <a:off x="7856738" y="6332185"/>
            <a:ext cx="4335262" cy="400110"/>
          </a:xfrm>
          <a:prstGeom prst="rect">
            <a:avLst/>
          </a:prstGeom>
          <a:noFill/>
        </p:spPr>
        <p:txBody>
          <a:bodyPr wrap="square" rtlCol="0">
            <a:spAutoFit/>
          </a:bodyPr>
          <a:lstStyle/>
          <a:p>
            <a:pPr algn="r"/>
            <a:r>
              <a:rPr lang="en-US" sz="1000" dirty="0">
                <a:latin typeface="Times New Roman" panose="02020603050405020304" pitchFamily="18" charset="0"/>
                <a:cs typeface="Times New Roman" panose="02020603050405020304" pitchFamily="18" charset="0"/>
              </a:rPr>
              <a:t>All of us at </a:t>
            </a:r>
            <a:r>
              <a:rPr lang="en-US" sz="1000" dirty="0" err="1">
                <a:latin typeface="Times New Roman" panose="02020603050405020304" pitchFamily="18" charset="0"/>
                <a:cs typeface="Times New Roman" panose="02020603050405020304" pitchFamily="18" charset="0"/>
              </a:rPr>
              <a:t>Monday.com</a:t>
            </a:r>
            <a:r>
              <a:rPr lang="en-US" sz="1000" dirty="0">
                <a:latin typeface="Times New Roman" panose="02020603050405020304" pitchFamily="18" charset="0"/>
                <a:cs typeface="Times New Roman" panose="02020603050405020304" pitchFamily="18" charset="0"/>
              </a:rPr>
              <a:t> (2022, February 9). </a:t>
            </a:r>
            <a:r>
              <a:rPr lang="en-US" sz="1000" i="1" dirty="0">
                <a:latin typeface="Times New Roman" panose="02020603050405020304" pitchFamily="18" charset="0"/>
                <a:cs typeface="Times New Roman" panose="02020603050405020304" pitchFamily="18" charset="0"/>
              </a:rPr>
              <a:t>What is Agile SDLC and How Should You Use It In 2022</a:t>
            </a:r>
            <a:r>
              <a:rPr lang="en-US" sz="1000" dirty="0">
                <a:latin typeface="Times New Roman" panose="02020603050405020304" pitchFamily="18" charset="0"/>
                <a:cs typeface="Times New Roman" panose="02020603050405020304" pitchFamily="18" charset="0"/>
              </a:rPr>
              <a:t>. </a:t>
            </a:r>
            <a:r>
              <a:rPr lang="en-US" sz="1000" u="sng" dirty="0">
                <a:latin typeface="Times New Roman" panose="02020603050405020304" pitchFamily="18" charset="0"/>
                <a:cs typeface="Times New Roman" panose="02020603050405020304" pitchFamily="18" charset="0"/>
                <a:hlinkClick r:id="rId5"/>
              </a:rPr>
              <a:t>https://monday.com/blog/rnd/agile-sdlc/</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168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CBA806-31AE-49F5-CFDB-E355E3BECB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0"/>
            <a:ext cx="12188932" cy="6857990"/>
          </a:xfrm>
          <a:prstGeom prst="rect">
            <a:avLst/>
          </a:prstGeom>
        </p:spPr>
      </p:pic>
      <p:sp>
        <p:nvSpPr>
          <p:cNvPr id="2" name="Title 1">
            <a:extLst>
              <a:ext uri="{FF2B5EF4-FFF2-40B4-BE49-F238E27FC236}">
                <a16:creationId xmlns:a16="http://schemas.microsoft.com/office/drawing/2014/main" id="{B6558F30-C750-6259-0CE9-81C99CB0E4BD}"/>
              </a:ext>
            </a:extLst>
          </p:cNvPr>
          <p:cNvSpPr>
            <a:spLocks noGrp="1"/>
          </p:cNvSpPr>
          <p:nvPr>
            <p:ph type="ctrTitle"/>
          </p:nvPr>
        </p:nvSpPr>
        <p:spPr>
          <a:xfrm>
            <a:off x="2821459" y="345989"/>
            <a:ext cx="6549081" cy="1680519"/>
          </a:xfrm>
        </p:spPr>
        <p:txBody>
          <a:bodyPr anchor="t">
            <a:normAutofit/>
          </a:bodyPr>
          <a:lstStyle/>
          <a:p>
            <a:r>
              <a:rPr lang="en-US" dirty="0">
                <a:solidFill>
                  <a:srgbClr val="92D050"/>
                </a:solidFill>
                <a:latin typeface="Bell MT" panose="02020503060305020303" pitchFamily="18" charset="77"/>
              </a:rPr>
              <a:t>The Agile Approach</a:t>
            </a:r>
          </a:p>
        </p:txBody>
      </p:sp>
      <p:sp>
        <p:nvSpPr>
          <p:cNvPr id="3" name="Subtitle 2">
            <a:extLst>
              <a:ext uri="{FF2B5EF4-FFF2-40B4-BE49-F238E27FC236}">
                <a16:creationId xmlns:a16="http://schemas.microsoft.com/office/drawing/2014/main" id="{2AFBA530-A736-6E5A-3C46-4CE191A98EE8}"/>
              </a:ext>
            </a:extLst>
          </p:cNvPr>
          <p:cNvSpPr>
            <a:spLocks noGrp="1"/>
          </p:cNvSpPr>
          <p:nvPr>
            <p:ph type="subTitle" idx="1"/>
          </p:nvPr>
        </p:nvSpPr>
        <p:spPr>
          <a:xfrm>
            <a:off x="517870" y="1297460"/>
            <a:ext cx="11245761" cy="5214552"/>
          </a:xfrm>
        </p:spPr>
        <p:txBody>
          <a:bodyPr anchor="t">
            <a:normAutofit/>
          </a:bodyPr>
          <a:lstStyle/>
          <a:p>
            <a:pPr algn="ctr"/>
            <a:r>
              <a:rPr lang="en-US" dirty="0"/>
              <a:t>The AGILE model was created by developers to ensure they put the customers needs first. This method has a strong focus on input and user experience. This makes the software extremely responsive to customer feedback. Agile focuses on quick software cycles to allow to a quicker response to changing markets. Agile requires a strong team with  great communication. </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dirty="0">
                <a:solidFill>
                  <a:srgbClr val="FFFFFF"/>
                </a:solidFill>
              </a:rPr>
              <a:t>Individuals and interactions </a:t>
            </a:r>
            <a:r>
              <a:rPr lang="en-US" dirty="0">
                <a:solidFill>
                  <a:srgbClr val="95F730"/>
                </a:solidFill>
              </a:rPr>
              <a:t>over</a:t>
            </a:r>
            <a:r>
              <a:rPr lang="en-US" dirty="0">
                <a:solidFill>
                  <a:srgbClr val="FFFFFF"/>
                </a:solidFill>
              </a:rPr>
              <a:t> Process and tools</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dirty="0">
                <a:solidFill>
                  <a:srgbClr val="FFFFFF"/>
                </a:solidFill>
              </a:rPr>
              <a:t>Working software </a:t>
            </a:r>
            <a:r>
              <a:rPr lang="en-US" dirty="0">
                <a:solidFill>
                  <a:srgbClr val="95F730"/>
                </a:solidFill>
              </a:rPr>
              <a:t>over</a:t>
            </a:r>
            <a:r>
              <a:rPr lang="en-US" dirty="0">
                <a:solidFill>
                  <a:srgbClr val="FFFFFF"/>
                </a:solidFill>
              </a:rPr>
              <a:t> Comprehensive documentation</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dirty="0">
                <a:solidFill>
                  <a:srgbClr val="FFFFFF"/>
                </a:solidFill>
              </a:rPr>
              <a:t>Customer collaboration </a:t>
            </a:r>
            <a:r>
              <a:rPr lang="en-US" dirty="0">
                <a:solidFill>
                  <a:srgbClr val="95F730"/>
                </a:solidFill>
              </a:rPr>
              <a:t>over</a:t>
            </a:r>
            <a:r>
              <a:rPr lang="en-US" dirty="0">
                <a:solidFill>
                  <a:srgbClr val="FFFFFF"/>
                </a:solidFill>
              </a:rPr>
              <a:t> Contract negotiation</a:t>
            </a:r>
          </a:p>
          <a:p>
            <a:pPr marL="285750" indent="-285750">
              <a:buFont typeface="Courier New" panose="02070309020205020404" pitchFamily="49" charset="0"/>
              <a:buChar char="o"/>
            </a:pPr>
            <a:endParaRPr lang="en-US" dirty="0">
              <a:solidFill>
                <a:srgbClr val="FFFFFF"/>
              </a:solidFill>
            </a:endParaRPr>
          </a:p>
          <a:p>
            <a:pPr marL="285750" indent="-285750">
              <a:buFont typeface="Courier New" panose="02070309020205020404" pitchFamily="49" charset="0"/>
              <a:buChar char="o"/>
            </a:pPr>
            <a:r>
              <a:rPr lang="en-US" dirty="0">
                <a:solidFill>
                  <a:srgbClr val="FFFFFF"/>
                </a:solidFill>
              </a:rPr>
              <a:t>Responding to change </a:t>
            </a:r>
            <a:r>
              <a:rPr lang="en-US" dirty="0">
                <a:solidFill>
                  <a:srgbClr val="95F730"/>
                </a:solidFill>
              </a:rPr>
              <a:t>over</a:t>
            </a:r>
            <a:r>
              <a:rPr lang="en-US" dirty="0">
                <a:solidFill>
                  <a:srgbClr val="FFFFFF"/>
                </a:solidFill>
              </a:rPr>
              <a:t> Following a plan</a:t>
            </a:r>
          </a:p>
        </p:txBody>
      </p:sp>
      <p:sp>
        <p:nvSpPr>
          <p:cNvPr id="5" name="TextBox 4">
            <a:extLst>
              <a:ext uri="{FF2B5EF4-FFF2-40B4-BE49-F238E27FC236}">
                <a16:creationId xmlns:a16="http://schemas.microsoft.com/office/drawing/2014/main" id="{E38B2D56-E050-E5A3-6CFD-B21116E715AD}"/>
              </a:ext>
            </a:extLst>
          </p:cNvPr>
          <p:cNvSpPr txBox="1"/>
          <p:nvPr/>
        </p:nvSpPr>
        <p:spPr>
          <a:xfrm>
            <a:off x="6329779" y="5894772"/>
            <a:ext cx="5770486" cy="861774"/>
          </a:xfrm>
          <a:prstGeom prst="rect">
            <a:avLst/>
          </a:prstGeom>
          <a:noFill/>
        </p:spPr>
        <p:txBody>
          <a:bodyPr wrap="square" rtlCol="0">
            <a:spAutoFit/>
          </a:bodyPr>
          <a:lstStyle/>
          <a:p>
            <a:pPr algn="r"/>
            <a:r>
              <a:rPr lang="en-US" sz="1000" dirty="0">
                <a:latin typeface="Times New Roman" panose="02020603050405020304" pitchFamily="18" charset="0"/>
                <a:cs typeface="Times New Roman" panose="02020603050405020304" pitchFamily="18" charset="0"/>
              </a:rPr>
              <a:t>All of us at </a:t>
            </a:r>
            <a:r>
              <a:rPr lang="en-US" sz="1000" dirty="0" err="1">
                <a:latin typeface="Times New Roman" panose="02020603050405020304" pitchFamily="18" charset="0"/>
                <a:cs typeface="Times New Roman" panose="02020603050405020304" pitchFamily="18" charset="0"/>
              </a:rPr>
              <a:t>Monday.com</a:t>
            </a:r>
            <a:r>
              <a:rPr lang="en-US" sz="1000" dirty="0">
                <a:latin typeface="Times New Roman" panose="02020603050405020304" pitchFamily="18" charset="0"/>
                <a:cs typeface="Times New Roman" panose="02020603050405020304" pitchFamily="18" charset="0"/>
              </a:rPr>
              <a:t> (2022, February 9). </a:t>
            </a:r>
            <a:r>
              <a:rPr lang="en-US" sz="1000" i="1" dirty="0">
                <a:latin typeface="Times New Roman" panose="02020603050405020304" pitchFamily="18" charset="0"/>
                <a:cs typeface="Times New Roman" panose="02020603050405020304" pitchFamily="18" charset="0"/>
              </a:rPr>
              <a:t>What is Agile SDLC and How Should You Use It In 2022</a:t>
            </a:r>
            <a:r>
              <a:rPr lang="en-US" sz="1000" dirty="0">
                <a:latin typeface="Times New Roman" panose="02020603050405020304" pitchFamily="18" charset="0"/>
                <a:cs typeface="Times New Roman" panose="02020603050405020304" pitchFamily="18" charset="0"/>
              </a:rPr>
              <a:t>. </a:t>
            </a:r>
            <a:r>
              <a:rPr lang="en-US" sz="1000" u="sng" dirty="0">
                <a:latin typeface="Times New Roman" panose="02020603050405020304" pitchFamily="18" charset="0"/>
                <a:cs typeface="Times New Roman" panose="02020603050405020304" pitchFamily="18" charset="0"/>
                <a:hlinkClick r:id="rId5"/>
              </a:rPr>
              <a:t>https://monday.com/blog/rnd/agile-sdlc/</a:t>
            </a:r>
            <a:endParaRPr lang="en-US" sz="1000" dirty="0">
              <a:latin typeface="Times New Roman" panose="02020603050405020304" pitchFamily="18" charset="0"/>
              <a:cs typeface="Times New Roman" panose="02020603050405020304" pitchFamily="18" charset="0"/>
            </a:endParaRPr>
          </a:p>
          <a:p>
            <a:pPr algn="r"/>
            <a:r>
              <a:rPr lang="en-US" sz="1000" dirty="0">
                <a:latin typeface="Times New Roman" panose="02020603050405020304" pitchFamily="18" charset="0"/>
                <a:cs typeface="Times New Roman" panose="02020603050405020304" pitchFamily="18" charset="0"/>
              </a:rPr>
              <a:t> </a:t>
            </a:r>
          </a:p>
          <a:p>
            <a:pPr algn="r"/>
            <a:r>
              <a:rPr lang="en-US" sz="1000" dirty="0" err="1">
                <a:latin typeface="Times New Roman" panose="02020603050405020304" pitchFamily="18" charset="0"/>
                <a:cs typeface="Times New Roman" panose="02020603050405020304" pitchFamily="18" charset="0"/>
              </a:rPr>
              <a:t>Bestaieva</a:t>
            </a:r>
            <a:r>
              <a:rPr lang="en-US" sz="1000" dirty="0">
                <a:latin typeface="Times New Roman" panose="02020603050405020304" pitchFamily="18" charset="0"/>
                <a:cs typeface="Times New Roman" panose="02020603050405020304" pitchFamily="18" charset="0"/>
              </a:rPr>
              <a:t>, D. (2022, May 25). </a:t>
            </a:r>
            <a:r>
              <a:rPr lang="en-US" sz="1000" i="1" dirty="0">
                <a:latin typeface="Times New Roman" panose="02020603050405020304" pitchFamily="18" charset="0"/>
                <a:cs typeface="Times New Roman" panose="02020603050405020304" pitchFamily="18" charset="0"/>
              </a:rPr>
              <a:t>What is Agile SDLC: The Guide On Major Software Development Methodology in 2022</a:t>
            </a:r>
            <a:r>
              <a:rPr lang="en-US" sz="1000" dirty="0">
                <a:latin typeface="Times New Roman" panose="02020603050405020304" pitchFamily="18" charset="0"/>
                <a:cs typeface="Times New Roman" panose="02020603050405020304" pitchFamily="18" charset="0"/>
              </a:rPr>
              <a:t> </a:t>
            </a:r>
            <a:r>
              <a:rPr lang="en-US" sz="1000" u="sng" dirty="0">
                <a:latin typeface="Times New Roman" panose="02020603050405020304" pitchFamily="18" charset="0"/>
                <a:cs typeface="Times New Roman" panose="02020603050405020304" pitchFamily="18" charset="0"/>
                <a:hlinkClick r:id="rId6"/>
              </a:rPr>
              <a:t>https://www.cleveroad.com/blog/agile-sdlc/</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220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docProps/app.xml><?xml version="1.0" encoding="utf-8"?>
<Properties xmlns="http://schemas.openxmlformats.org/officeDocument/2006/extended-properties" xmlns:vt="http://schemas.openxmlformats.org/officeDocument/2006/docPropsVTypes">
  <Template>{D4285380-B576-7C46-A888-F5F85A32300D}tf10001121</Template>
  <TotalTime>462</TotalTime>
  <Words>2240</Words>
  <Application>Microsoft Macintosh PowerPoint</Application>
  <PresentationFormat>Widescreen</PresentationFormat>
  <Paragraphs>174</Paragraphs>
  <Slides>16</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Bell MT</vt:lpstr>
      <vt:lpstr>Century Gothic</vt:lpstr>
      <vt:lpstr>Courier New</vt:lpstr>
      <vt:lpstr>Times New Roman</vt:lpstr>
      <vt:lpstr>Wingdings 2</vt:lpstr>
      <vt:lpstr>Quotable</vt:lpstr>
      <vt:lpstr>Final Project:  Agile Presentation</vt:lpstr>
      <vt:lpstr>Scrum-agile Team</vt:lpstr>
      <vt:lpstr>Product Owner</vt:lpstr>
      <vt:lpstr>Scrum Master</vt:lpstr>
      <vt:lpstr>Development Team</vt:lpstr>
      <vt:lpstr>SDLC (Software Development Life Cycle) And The Agile Approach </vt:lpstr>
      <vt:lpstr>SDLC (Software Development Life Cycle)</vt:lpstr>
      <vt:lpstr>The Agile Approach</vt:lpstr>
      <vt:lpstr>The Agile Approach</vt:lpstr>
      <vt:lpstr>The Waterfall Approach</vt:lpstr>
      <vt:lpstr>The Waterfall Development Approach</vt:lpstr>
      <vt:lpstr>The Waterfall Approach</vt:lpstr>
      <vt:lpstr>Utilizing the Waterfall Approach with the SNHU Travel Project </vt:lpstr>
      <vt:lpstr>Choosing between Agile and Waterfall</vt:lpstr>
      <vt:lpstr>References  (TEXT)</vt:lpstr>
      <vt:lpstr>References  (IMAGES)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Agile Presentation</dc:title>
  <dc:creator>Coulter, Dylan</dc:creator>
  <cp:lastModifiedBy>Coulter, Dylan</cp:lastModifiedBy>
  <cp:revision>17</cp:revision>
  <dcterms:created xsi:type="dcterms:W3CDTF">2022-06-17T16:40:00Z</dcterms:created>
  <dcterms:modified xsi:type="dcterms:W3CDTF">2022-06-18T21:51:06Z</dcterms:modified>
</cp:coreProperties>
</file>